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0"/>
  </p:notesMasterIdLst>
  <p:sldIdLst>
    <p:sldId id="284" r:id="rId6"/>
    <p:sldId id="287" r:id="rId7"/>
    <p:sldId id="275" r:id="rId8"/>
    <p:sldId id="281" r:id="rId9"/>
    <p:sldId id="260" r:id="rId10"/>
    <p:sldId id="272" r:id="rId11"/>
    <p:sldId id="268" r:id="rId12"/>
    <p:sldId id="282" r:id="rId13"/>
    <p:sldId id="283" r:id="rId14"/>
    <p:sldId id="266" r:id="rId15"/>
    <p:sldId id="277" r:id="rId16"/>
    <p:sldId id="280" r:id="rId17"/>
    <p:sldId id="288" r:id="rId18"/>
    <p:sldId id="27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BFB"/>
    <a:srgbClr val="FF7171"/>
    <a:srgbClr val="6C121F"/>
    <a:srgbClr val="FF25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0AAF3C-46E0-3C42-C062-EFA184BE5560}" v="42" dt="2026-10-02T11:42:48.924"/>
    <p1510:client id="{F160DC7D-4E7B-DD86-40B9-ECC1E2263E37}" v="22" dt="2026-10-02T11:02:32.6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ther Simpson-Wright" userId="S::esimpsonwright.306@theminsterjuniorscroydon.co.uk::b478b3cd-960b-4753-a59c-c38ab8a6051b" providerId="AD" clId="Web-{F160DC7D-4E7B-DD86-40B9-ECC1E2263E37}"/>
    <pc:docChg chg="addSld modSld">
      <pc:chgData name="Esther Simpson-Wright" userId="S::esimpsonwright.306@theminsterjuniorscroydon.co.uk::b478b3cd-960b-4753-a59c-c38ab8a6051b" providerId="AD" clId="Web-{F160DC7D-4E7B-DD86-40B9-ECC1E2263E37}" dt="2026-10-02T11:02:32.673" v="20" actId="1076"/>
      <pc:docMkLst>
        <pc:docMk/>
      </pc:docMkLst>
      <pc:sldChg chg="modSp">
        <pc:chgData name="Esther Simpson-Wright" userId="S::esimpsonwright.306@theminsterjuniorscroydon.co.uk::b478b3cd-960b-4753-a59c-c38ab8a6051b" providerId="AD" clId="Web-{F160DC7D-4E7B-DD86-40B9-ECC1E2263E37}" dt="2026-10-02T10:58:06.773" v="5" actId="20577"/>
        <pc:sldMkLst>
          <pc:docMk/>
          <pc:sldMk cId="765156100" sldId="283"/>
        </pc:sldMkLst>
        <pc:spChg chg="mod">
          <ac:chgData name="Esther Simpson-Wright" userId="S::esimpsonwright.306@theminsterjuniorscroydon.co.uk::b478b3cd-960b-4753-a59c-c38ab8a6051b" providerId="AD" clId="Web-{F160DC7D-4E7B-DD86-40B9-ECC1E2263E37}" dt="2026-10-02T10:58:06.773" v="5" actId="20577"/>
          <ac:spMkLst>
            <pc:docMk/>
            <pc:sldMk cId="765156100" sldId="283"/>
            <ac:spMk id="3" creationId="{00000000-0000-0000-0000-000000000000}"/>
          </ac:spMkLst>
        </pc:spChg>
      </pc:sldChg>
      <pc:sldChg chg="addSp delSp modSp new">
        <pc:chgData name="Esther Simpson-Wright" userId="S::esimpsonwright.306@theminsterjuniorscroydon.co.uk::b478b3cd-960b-4753-a59c-c38ab8a6051b" providerId="AD" clId="Web-{F160DC7D-4E7B-DD86-40B9-ECC1E2263E37}" dt="2026-10-02T11:02:32.673" v="20" actId="1076"/>
        <pc:sldMkLst>
          <pc:docMk/>
          <pc:sldMk cId="4121762667" sldId="288"/>
        </pc:sldMkLst>
        <pc:spChg chg="del mod">
          <ac:chgData name="Esther Simpson-Wright" userId="S::esimpsonwright.306@theminsterjuniorscroydon.co.uk::b478b3cd-960b-4753-a59c-c38ab8a6051b" providerId="AD" clId="Web-{F160DC7D-4E7B-DD86-40B9-ECC1E2263E37}" dt="2026-10-02T11:02:12.219" v="14"/>
          <ac:spMkLst>
            <pc:docMk/>
            <pc:sldMk cId="4121762667" sldId="288"/>
            <ac:spMk id="2" creationId="{8E3BC781-48C0-9C0B-F8E8-775BC8757055}"/>
          </ac:spMkLst>
        </pc:spChg>
        <pc:spChg chg="del">
          <ac:chgData name="Esther Simpson-Wright" userId="S::esimpsonwright.306@theminsterjuniorscroydon.co.uk::b478b3cd-960b-4753-a59c-c38ab8a6051b" providerId="AD" clId="Web-{F160DC7D-4E7B-DD86-40B9-ECC1E2263E37}" dt="2026-10-02T10:56:18.800" v="1"/>
          <ac:spMkLst>
            <pc:docMk/>
            <pc:sldMk cId="4121762667" sldId="288"/>
            <ac:spMk id="3" creationId="{F20C0696-FA5B-9237-D0F3-1C9F58C89A46}"/>
          </ac:spMkLst>
        </pc:spChg>
        <pc:picChg chg="add mod ord">
          <ac:chgData name="Esther Simpson-Wright" userId="S::esimpsonwright.306@theminsterjuniorscroydon.co.uk::b478b3cd-960b-4753-a59c-c38ab8a6051b" providerId="AD" clId="Web-{F160DC7D-4E7B-DD86-40B9-ECC1E2263E37}" dt="2026-10-02T11:02:32.673" v="20" actId="1076"/>
          <ac:picMkLst>
            <pc:docMk/>
            <pc:sldMk cId="4121762667" sldId="288"/>
            <ac:picMk id="4" creationId="{41A58EDD-A436-FB2D-2902-41ED63C024C3}"/>
          </ac:picMkLst>
        </pc:picChg>
        <pc:picChg chg="add mod">
          <ac:chgData name="Esther Simpson-Wright" userId="S::esimpsonwright.306@theminsterjuniorscroydon.co.uk::b478b3cd-960b-4753-a59c-c38ab8a6051b" providerId="AD" clId="Web-{F160DC7D-4E7B-DD86-40B9-ECC1E2263E37}" dt="2026-10-02T11:02:16.344" v="16" actId="1076"/>
          <ac:picMkLst>
            <pc:docMk/>
            <pc:sldMk cId="4121762667" sldId="288"/>
            <ac:picMk id="5" creationId="{D629E49E-34DE-1C5D-8EC2-A6636272ABAD}"/>
          </ac:picMkLst>
        </pc:picChg>
        <pc:picChg chg="add mod modCrop">
          <ac:chgData name="Esther Simpson-Wright" userId="S::esimpsonwright.306@theminsterjuniorscroydon.co.uk::b478b3cd-960b-4753-a59c-c38ab8a6051b" providerId="AD" clId="Web-{F160DC7D-4E7B-DD86-40B9-ECC1E2263E37}" dt="2026-10-02T11:02:22.954" v="18"/>
          <ac:picMkLst>
            <pc:docMk/>
            <pc:sldMk cId="4121762667" sldId="288"/>
            <ac:picMk id="6" creationId="{3FDE712A-FFD3-9A75-3BA3-69384736CF5F}"/>
          </ac:picMkLst>
        </pc:picChg>
      </pc:sldChg>
    </pc:docChg>
  </pc:docChgLst>
  <pc:docChgLst>
    <pc:chgData name="Leeann Ramsey" userId="S::lramsey2.306@theminsterjuniorscroydon.co.uk::16b13c7d-7e03-40ca-aa65-af6a8dd44dec" providerId="AD" clId="Web-{680AAF3C-46E0-3C42-C062-EFA184BE5560}"/>
    <pc:docChg chg="modSld">
      <pc:chgData name="Leeann Ramsey" userId="S::lramsey2.306@theminsterjuniorscroydon.co.uk::16b13c7d-7e03-40ca-aa65-af6a8dd44dec" providerId="AD" clId="Web-{680AAF3C-46E0-3C42-C062-EFA184BE5560}" dt="2026-10-02T11:42:48.673" v="40" actId="20577"/>
      <pc:docMkLst>
        <pc:docMk/>
      </pc:docMkLst>
      <pc:sldChg chg="modSp">
        <pc:chgData name="Leeann Ramsey" userId="S::lramsey2.306@theminsterjuniorscroydon.co.uk::16b13c7d-7e03-40ca-aa65-af6a8dd44dec" providerId="AD" clId="Web-{680AAF3C-46E0-3C42-C062-EFA184BE5560}" dt="2026-10-02T11:40:53.920" v="12" actId="1076"/>
        <pc:sldMkLst>
          <pc:docMk/>
          <pc:sldMk cId="554556898" sldId="260"/>
        </pc:sldMkLst>
        <pc:spChg chg="mod">
          <ac:chgData name="Leeann Ramsey" userId="S::lramsey2.306@theminsterjuniorscroydon.co.uk::16b13c7d-7e03-40ca-aa65-af6a8dd44dec" providerId="AD" clId="Web-{680AAF3C-46E0-3C42-C062-EFA184BE5560}" dt="2026-10-02T11:40:42.607" v="5" actId="20577"/>
          <ac:spMkLst>
            <pc:docMk/>
            <pc:sldMk cId="554556898" sldId="260"/>
            <ac:spMk id="8" creationId="{00000000-0000-0000-0000-000000000000}"/>
          </ac:spMkLst>
        </pc:spChg>
        <pc:picChg chg="mod">
          <ac:chgData name="Leeann Ramsey" userId="S::lramsey2.306@theminsterjuniorscroydon.co.uk::16b13c7d-7e03-40ca-aa65-af6a8dd44dec" providerId="AD" clId="Web-{680AAF3C-46E0-3C42-C062-EFA184BE5560}" dt="2026-10-02T11:40:53.920" v="12" actId="1076"/>
          <ac:picMkLst>
            <pc:docMk/>
            <pc:sldMk cId="554556898" sldId="260"/>
            <ac:picMk id="12" creationId="{148FE30A-5DF6-49F6-958B-4C8F2813050D}"/>
          </ac:picMkLst>
        </pc:picChg>
        <pc:picChg chg="mod">
          <ac:chgData name="Leeann Ramsey" userId="S::lramsey2.306@theminsterjuniorscroydon.co.uk::16b13c7d-7e03-40ca-aa65-af6a8dd44dec" providerId="AD" clId="Web-{680AAF3C-46E0-3C42-C062-EFA184BE5560}" dt="2026-10-02T11:40:51.873" v="11" actId="1076"/>
          <ac:picMkLst>
            <pc:docMk/>
            <pc:sldMk cId="554556898" sldId="260"/>
            <ac:picMk id="13" creationId="{141F058B-1FF4-4A87-845E-E22E3C457339}"/>
          </ac:picMkLst>
        </pc:picChg>
        <pc:picChg chg="mod">
          <ac:chgData name="Leeann Ramsey" userId="S::lramsey2.306@theminsterjuniorscroydon.co.uk::16b13c7d-7e03-40ca-aa65-af6a8dd44dec" providerId="AD" clId="Web-{680AAF3C-46E0-3C42-C062-EFA184BE5560}" dt="2026-10-02T11:40:50.498" v="10" actId="1076"/>
          <ac:picMkLst>
            <pc:docMk/>
            <pc:sldMk cId="554556898" sldId="260"/>
            <ac:picMk id="14" creationId="{459CB6B9-051B-4A00-960E-AD2823B7BB22}"/>
          </ac:picMkLst>
        </pc:picChg>
        <pc:picChg chg="mod">
          <ac:chgData name="Leeann Ramsey" userId="S::lramsey2.306@theminsterjuniorscroydon.co.uk::16b13c7d-7e03-40ca-aa65-af6a8dd44dec" providerId="AD" clId="Web-{680AAF3C-46E0-3C42-C062-EFA184BE5560}" dt="2026-10-02T11:40:48.873" v="9" actId="1076"/>
          <ac:picMkLst>
            <pc:docMk/>
            <pc:sldMk cId="554556898" sldId="260"/>
            <ac:picMk id="15" creationId="{70B64FB8-C623-4384-BB97-D18B15079B3C}"/>
          </ac:picMkLst>
        </pc:picChg>
      </pc:sldChg>
      <pc:sldChg chg="modSp">
        <pc:chgData name="Leeann Ramsey" userId="S::lramsey2.306@theminsterjuniorscroydon.co.uk::16b13c7d-7e03-40ca-aa65-af6a8dd44dec" providerId="AD" clId="Web-{680AAF3C-46E0-3C42-C062-EFA184BE5560}" dt="2026-10-02T11:41:56.015" v="20" actId="20577"/>
        <pc:sldMkLst>
          <pc:docMk/>
          <pc:sldMk cId="3273389817" sldId="266"/>
        </pc:sldMkLst>
        <pc:spChg chg="mod">
          <ac:chgData name="Leeann Ramsey" userId="S::lramsey2.306@theminsterjuniorscroydon.co.uk::16b13c7d-7e03-40ca-aa65-af6a8dd44dec" providerId="AD" clId="Web-{680AAF3C-46E0-3C42-C062-EFA184BE5560}" dt="2026-10-02T11:41:56.015" v="20" actId="20577"/>
          <ac:spMkLst>
            <pc:docMk/>
            <pc:sldMk cId="3273389817" sldId="266"/>
            <ac:spMk id="3" creationId="{00000000-0000-0000-0000-000000000000}"/>
          </ac:spMkLst>
        </pc:spChg>
      </pc:sldChg>
      <pc:sldChg chg="modSp">
        <pc:chgData name="Leeann Ramsey" userId="S::lramsey2.306@theminsterjuniorscroydon.co.uk::16b13c7d-7e03-40ca-aa65-af6a8dd44dec" providerId="AD" clId="Web-{680AAF3C-46E0-3C42-C062-EFA184BE5560}" dt="2026-10-02T11:42:48.673" v="40" actId="20577"/>
        <pc:sldMkLst>
          <pc:docMk/>
          <pc:sldMk cId="601110971" sldId="280"/>
        </pc:sldMkLst>
        <pc:spChg chg="mod">
          <ac:chgData name="Leeann Ramsey" userId="S::lramsey2.306@theminsterjuniorscroydon.co.uk::16b13c7d-7e03-40ca-aa65-af6a8dd44dec" providerId="AD" clId="Web-{680AAF3C-46E0-3C42-C062-EFA184BE5560}" dt="2026-10-02T11:42:48.673" v="40" actId="20577"/>
          <ac:spMkLst>
            <pc:docMk/>
            <pc:sldMk cId="601110971" sldId="280"/>
            <ac:spMk id="3" creationId="{9B23D74C-B583-3AA6-51A1-D9A533AD9B8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FE3A58-CE81-4D35-A722-0DEE4F83DD23}" type="datetimeFigureOut">
              <a:rPr lang="en-GB" smtClean="0"/>
              <a:t>02/10/2026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ECE58A-73C9-4A69-95B6-B5BAB4F5787B}" type="slidenum">
              <a:rPr lang="en-GB" smtClean="0"/>
              <a:t>‹#›</a:t>
            </a:fld>
            <a:endParaRPr lang="en-GB"/>
          </a:p>
        </p:txBody>
      </p:sp>
    </p:spTree>
    <p:extLst>
      <p:ext uri="{BB962C8B-B14F-4D97-AF65-F5344CB8AC3E}">
        <p14:creationId xmlns:p14="http://schemas.microsoft.com/office/powerpoint/2010/main" val="640361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9192F21-72A7-410C-9FBC-289CDA081BDD}"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04E1D8-9FC9-450A-AE78-C21276575E3E}" type="slidenum">
              <a:rPr lang="en-GB" smtClean="0"/>
              <a:t>‹#›</a:t>
            </a:fld>
            <a:endParaRPr lang="en-GB"/>
          </a:p>
        </p:txBody>
      </p:sp>
    </p:spTree>
    <p:extLst>
      <p:ext uri="{BB962C8B-B14F-4D97-AF65-F5344CB8AC3E}">
        <p14:creationId xmlns:p14="http://schemas.microsoft.com/office/powerpoint/2010/main" val="20242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9192F21-72A7-410C-9FBC-289CDA081BDD}"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04E1D8-9FC9-450A-AE78-C21276575E3E}" type="slidenum">
              <a:rPr lang="en-GB" smtClean="0"/>
              <a:t>‹#›</a:t>
            </a:fld>
            <a:endParaRPr lang="en-GB"/>
          </a:p>
        </p:txBody>
      </p:sp>
    </p:spTree>
    <p:extLst>
      <p:ext uri="{BB962C8B-B14F-4D97-AF65-F5344CB8AC3E}">
        <p14:creationId xmlns:p14="http://schemas.microsoft.com/office/powerpoint/2010/main" val="66821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9192F21-72A7-410C-9FBC-289CDA081BDD}"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04E1D8-9FC9-450A-AE78-C21276575E3E}" type="slidenum">
              <a:rPr lang="en-GB" smtClean="0"/>
              <a:t>‹#›</a:t>
            </a:fld>
            <a:endParaRPr lang="en-GB"/>
          </a:p>
        </p:txBody>
      </p:sp>
    </p:spTree>
    <p:extLst>
      <p:ext uri="{BB962C8B-B14F-4D97-AF65-F5344CB8AC3E}">
        <p14:creationId xmlns:p14="http://schemas.microsoft.com/office/powerpoint/2010/main" val="304767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9192F21-72A7-410C-9FBC-289CDA081BDD}"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04E1D8-9FC9-450A-AE78-C21276575E3E}" type="slidenum">
              <a:rPr lang="en-GB" smtClean="0"/>
              <a:t>‹#›</a:t>
            </a:fld>
            <a:endParaRPr lang="en-GB"/>
          </a:p>
        </p:txBody>
      </p:sp>
    </p:spTree>
    <p:extLst>
      <p:ext uri="{BB962C8B-B14F-4D97-AF65-F5344CB8AC3E}">
        <p14:creationId xmlns:p14="http://schemas.microsoft.com/office/powerpoint/2010/main" val="340268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9192F21-72A7-410C-9FBC-289CDA081BDD}" type="datetimeFigureOut">
              <a:rPr lang="en-GB" smtClean="0"/>
              <a:t>02/10/2026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704E1D8-9FC9-450A-AE78-C21276575E3E}" type="slidenum">
              <a:rPr lang="en-GB" smtClean="0"/>
              <a:t>‹#›</a:t>
            </a:fld>
            <a:endParaRPr lang="en-GB"/>
          </a:p>
        </p:txBody>
      </p:sp>
    </p:spTree>
    <p:extLst>
      <p:ext uri="{BB962C8B-B14F-4D97-AF65-F5344CB8AC3E}">
        <p14:creationId xmlns:p14="http://schemas.microsoft.com/office/powerpoint/2010/main" val="2755436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9192F21-72A7-410C-9FBC-289CDA081BDD}" type="datetimeFigureOut">
              <a:rPr lang="en-GB" smtClean="0"/>
              <a:t>02/10/2026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704E1D8-9FC9-450A-AE78-C21276575E3E}" type="slidenum">
              <a:rPr lang="en-GB" smtClean="0"/>
              <a:t>‹#›</a:t>
            </a:fld>
            <a:endParaRPr lang="en-GB"/>
          </a:p>
        </p:txBody>
      </p:sp>
    </p:spTree>
    <p:extLst>
      <p:ext uri="{BB962C8B-B14F-4D97-AF65-F5344CB8AC3E}">
        <p14:creationId xmlns:p14="http://schemas.microsoft.com/office/powerpoint/2010/main" val="14189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192F21-72A7-410C-9FBC-289CDA081BDD}" type="datetimeFigureOut">
              <a:rPr lang="en-GB" smtClean="0"/>
              <a:t>02/10/2026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704E1D8-9FC9-450A-AE78-C21276575E3E}" type="slidenum">
              <a:rPr lang="en-GB" smtClean="0"/>
              <a:t>‹#›</a:t>
            </a:fld>
            <a:endParaRPr lang="en-GB"/>
          </a:p>
        </p:txBody>
      </p:sp>
    </p:spTree>
    <p:extLst>
      <p:ext uri="{BB962C8B-B14F-4D97-AF65-F5344CB8AC3E}">
        <p14:creationId xmlns:p14="http://schemas.microsoft.com/office/powerpoint/2010/main" val="2425658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9192F21-72A7-410C-9FBC-289CDA081BDD}"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04E1D8-9FC9-450A-AE78-C21276575E3E}" type="slidenum">
              <a:rPr lang="en-GB" smtClean="0"/>
              <a:t>‹#›</a:t>
            </a:fld>
            <a:endParaRPr lang="en-GB"/>
          </a:p>
        </p:txBody>
      </p:sp>
    </p:spTree>
    <p:extLst>
      <p:ext uri="{BB962C8B-B14F-4D97-AF65-F5344CB8AC3E}">
        <p14:creationId xmlns:p14="http://schemas.microsoft.com/office/powerpoint/2010/main" val="271604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9192F21-72A7-410C-9FBC-289CDA081BDD}"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04E1D8-9FC9-450A-AE78-C21276575E3E}" type="slidenum">
              <a:rPr lang="en-GB" smtClean="0"/>
              <a:t>‹#›</a:t>
            </a:fld>
            <a:endParaRPr lang="en-GB"/>
          </a:p>
        </p:txBody>
      </p:sp>
    </p:spTree>
    <p:extLst>
      <p:ext uri="{BB962C8B-B14F-4D97-AF65-F5344CB8AC3E}">
        <p14:creationId xmlns:p14="http://schemas.microsoft.com/office/powerpoint/2010/main" val="4055164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9192F21-72A7-410C-9FBC-289CDA081BDD}"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04E1D8-9FC9-450A-AE78-C21276575E3E}" type="slidenum">
              <a:rPr lang="en-GB" smtClean="0"/>
              <a:t>‹#›</a:t>
            </a:fld>
            <a:endParaRPr lang="en-GB"/>
          </a:p>
        </p:txBody>
      </p:sp>
    </p:spTree>
    <p:extLst>
      <p:ext uri="{BB962C8B-B14F-4D97-AF65-F5344CB8AC3E}">
        <p14:creationId xmlns:p14="http://schemas.microsoft.com/office/powerpoint/2010/main" val="134677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9192F21-72A7-410C-9FBC-289CDA081BDD}"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04E1D8-9FC9-450A-AE78-C21276575E3E}" type="slidenum">
              <a:rPr lang="en-GB" smtClean="0"/>
              <a:t>‹#›</a:t>
            </a:fld>
            <a:endParaRPr lang="en-GB"/>
          </a:p>
        </p:txBody>
      </p:sp>
    </p:spTree>
    <p:extLst>
      <p:ext uri="{BB962C8B-B14F-4D97-AF65-F5344CB8AC3E}">
        <p14:creationId xmlns:p14="http://schemas.microsoft.com/office/powerpoint/2010/main" val="2131122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E30BEC9-9644-4F67-8076-70C89414ECF8}"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B5569C-D20D-4141-ADBB-1D35C1FBC9A7}" type="slidenum">
              <a:rPr lang="en-GB" smtClean="0"/>
              <a:t>‹#›</a:t>
            </a:fld>
            <a:endParaRPr lang="en-GB"/>
          </a:p>
        </p:txBody>
      </p:sp>
    </p:spTree>
    <p:extLst>
      <p:ext uri="{BB962C8B-B14F-4D97-AF65-F5344CB8AC3E}">
        <p14:creationId xmlns:p14="http://schemas.microsoft.com/office/powerpoint/2010/main" val="3192882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E30BEC9-9644-4F67-8076-70C89414ECF8}"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B5569C-D20D-4141-ADBB-1D35C1FBC9A7}" type="slidenum">
              <a:rPr lang="en-GB" smtClean="0"/>
              <a:t>‹#›</a:t>
            </a:fld>
            <a:endParaRPr lang="en-GB"/>
          </a:p>
        </p:txBody>
      </p:sp>
    </p:spTree>
    <p:extLst>
      <p:ext uri="{BB962C8B-B14F-4D97-AF65-F5344CB8AC3E}">
        <p14:creationId xmlns:p14="http://schemas.microsoft.com/office/powerpoint/2010/main" val="750184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E30BEC9-9644-4F67-8076-70C89414ECF8}"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B5569C-D20D-4141-ADBB-1D35C1FBC9A7}" type="slidenum">
              <a:rPr lang="en-GB" smtClean="0"/>
              <a:t>‹#›</a:t>
            </a:fld>
            <a:endParaRPr lang="en-GB"/>
          </a:p>
        </p:txBody>
      </p:sp>
    </p:spTree>
    <p:extLst>
      <p:ext uri="{BB962C8B-B14F-4D97-AF65-F5344CB8AC3E}">
        <p14:creationId xmlns:p14="http://schemas.microsoft.com/office/powerpoint/2010/main" val="3153177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E30BEC9-9644-4F67-8076-70C89414ECF8}"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B5569C-D20D-4141-ADBB-1D35C1FBC9A7}" type="slidenum">
              <a:rPr lang="en-GB" smtClean="0"/>
              <a:t>‹#›</a:t>
            </a:fld>
            <a:endParaRPr lang="en-GB"/>
          </a:p>
        </p:txBody>
      </p:sp>
    </p:spTree>
    <p:extLst>
      <p:ext uri="{BB962C8B-B14F-4D97-AF65-F5344CB8AC3E}">
        <p14:creationId xmlns:p14="http://schemas.microsoft.com/office/powerpoint/2010/main" val="16658753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E30BEC9-9644-4F67-8076-70C89414ECF8}" type="datetimeFigureOut">
              <a:rPr lang="en-GB" smtClean="0"/>
              <a:t>02/10/2026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DB5569C-D20D-4141-ADBB-1D35C1FBC9A7}" type="slidenum">
              <a:rPr lang="en-GB" smtClean="0"/>
              <a:t>‹#›</a:t>
            </a:fld>
            <a:endParaRPr lang="en-GB"/>
          </a:p>
        </p:txBody>
      </p:sp>
    </p:spTree>
    <p:extLst>
      <p:ext uri="{BB962C8B-B14F-4D97-AF65-F5344CB8AC3E}">
        <p14:creationId xmlns:p14="http://schemas.microsoft.com/office/powerpoint/2010/main" val="30072842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E30BEC9-9644-4F67-8076-70C89414ECF8}" type="datetimeFigureOut">
              <a:rPr lang="en-GB" smtClean="0"/>
              <a:t>02/10/2026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DB5569C-D20D-4141-ADBB-1D35C1FBC9A7}" type="slidenum">
              <a:rPr lang="en-GB" smtClean="0"/>
              <a:t>‹#›</a:t>
            </a:fld>
            <a:endParaRPr lang="en-GB"/>
          </a:p>
        </p:txBody>
      </p:sp>
    </p:spTree>
    <p:extLst>
      <p:ext uri="{BB962C8B-B14F-4D97-AF65-F5344CB8AC3E}">
        <p14:creationId xmlns:p14="http://schemas.microsoft.com/office/powerpoint/2010/main" val="26503345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30BEC9-9644-4F67-8076-70C89414ECF8}" type="datetimeFigureOut">
              <a:rPr lang="en-GB" smtClean="0"/>
              <a:t>02/10/2026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DB5569C-D20D-4141-ADBB-1D35C1FBC9A7}" type="slidenum">
              <a:rPr lang="en-GB" smtClean="0"/>
              <a:t>‹#›</a:t>
            </a:fld>
            <a:endParaRPr lang="en-GB"/>
          </a:p>
        </p:txBody>
      </p:sp>
    </p:spTree>
    <p:extLst>
      <p:ext uri="{BB962C8B-B14F-4D97-AF65-F5344CB8AC3E}">
        <p14:creationId xmlns:p14="http://schemas.microsoft.com/office/powerpoint/2010/main" val="24153760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E30BEC9-9644-4F67-8076-70C89414ECF8}"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B5569C-D20D-4141-ADBB-1D35C1FBC9A7}" type="slidenum">
              <a:rPr lang="en-GB" smtClean="0"/>
              <a:t>‹#›</a:t>
            </a:fld>
            <a:endParaRPr lang="en-GB"/>
          </a:p>
        </p:txBody>
      </p:sp>
    </p:spTree>
    <p:extLst>
      <p:ext uri="{BB962C8B-B14F-4D97-AF65-F5344CB8AC3E}">
        <p14:creationId xmlns:p14="http://schemas.microsoft.com/office/powerpoint/2010/main" val="9018055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E30BEC9-9644-4F67-8076-70C89414ECF8}"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B5569C-D20D-4141-ADBB-1D35C1FBC9A7}" type="slidenum">
              <a:rPr lang="en-GB" smtClean="0"/>
              <a:t>‹#›</a:t>
            </a:fld>
            <a:endParaRPr lang="en-GB"/>
          </a:p>
        </p:txBody>
      </p:sp>
    </p:spTree>
    <p:extLst>
      <p:ext uri="{BB962C8B-B14F-4D97-AF65-F5344CB8AC3E}">
        <p14:creationId xmlns:p14="http://schemas.microsoft.com/office/powerpoint/2010/main" val="574027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E30BEC9-9644-4F67-8076-70C89414ECF8}"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B5569C-D20D-4141-ADBB-1D35C1FBC9A7}" type="slidenum">
              <a:rPr lang="en-GB" smtClean="0"/>
              <a:t>‹#›</a:t>
            </a:fld>
            <a:endParaRPr lang="en-GB"/>
          </a:p>
        </p:txBody>
      </p:sp>
    </p:spTree>
    <p:extLst>
      <p:ext uri="{BB962C8B-B14F-4D97-AF65-F5344CB8AC3E}">
        <p14:creationId xmlns:p14="http://schemas.microsoft.com/office/powerpoint/2010/main" val="4860578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E30BEC9-9644-4F67-8076-70C89414ECF8}"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B5569C-D20D-4141-ADBB-1D35C1FBC9A7}" type="slidenum">
              <a:rPr lang="en-GB" smtClean="0"/>
              <a:t>‹#›</a:t>
            </a:fld>
            <a:endParaRPr lang="en-GB"/>
          </a:p>
        </p:txBody>
      </p:sp>
    </p:spTree>
    <p:extLst>
      <p:ext uri="{BB962C8B-B14F-4D97-AF65-F5344CB8AC3E}">
        <p14:creationId xmlns:p14="http://schemas.microsoft.com/office/powerpoint/2010/main" val="2528310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192F21-72A7-410C-9FBC-289CDA081BDD}" type="datetimeFigureOut">
              <a:rPr lang="en-GB" smtClean="0"/>
              <a:t>02/10/2026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4E1D8-9FC9-450A-AE78-C21276575E3E}" type="slidenum">
              <a:rPr lang="en-GB" smtClean="0"/>
              <a:t>‹#›</a:t>
            </a:fld>
            <a:endParaRPr lang="en-GB"/>
          </a:p>
        </p:txBody>
      </p:sp>
    </p:spTree>
    <p:extLst>
      <p:ext uri="{BB962C8B-B14F-4D97-AF65-F5344CB8AC3E}">
        <p14:creationId xmlns:p14="http://schemas.microsoft.com/office/powerpoint/2010/main" val="4191092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30BEC9-9644-4F67-8076-70C89414ECF8}" type="datetimeFigureOut">
              <a:rPr lang="en-GB" smtClean="0"/>
              <a:t>02/10/2026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B5569C-D20D-4141-ADBB-1D35C1FBC9A7}" type="slidenum">
              <a:rPr lang="en-GB" smtClean="0"/>
              <a:t>‹#›</a:t>
            </a:fld>
            <a:endParaRPr lang="en-GB"/>
          </a:p>
        </p:txBody>
      </p:sp>
    </p:spTree>
    <p:extLst>
      <p:ext uri="{BB962C8B-B14F-4D97-AF65-F5344CB8AC3E}">
        <p14:creationId xmlns:p14="http://schemas.microsoft.com/office/powerpoint/2010/main" val="3208702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13.xml"/><Relationship Id="rId6" Type="http://schemas.openxmlformats.org/officeDocument/2006/relationships/image" Target="../media/image12.png"/><Relationship Id="rId5" Type="http://schemas.microsoft.com/office/2007/relationships/hdphoto" Target="../media/hdphoto1.wdp"/><Relationship Id="rId10" Type="http://schemas.openxmlformats.org/officeDocument/2006/relationships/image" Target="../media/image15.png"/><Relationship Id="rId4" Type="http://schemas.openxmlformats.org/officeDocument/2006/relationships/image" Target="../media/image11.pn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8.png"/><Relationship Id="rId5" Type="http://schemas.microsoft.com/office/2007/relationships/hdphoto" Target="../media/hdphoto4.wdp"/><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hyperlink" Target="https://www.surreyoutdoorlearning.uk/centres/high-ashurst"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2094" y="995196"/>
            <a:ext cx="9144000" cy="1531873"/>
          </a:xfrm>
        </p:spPr>
        <p:txBody>
          <a:bodyPr>
            <a:noAutofit/>
          </a:bodyPr>
          <a:lstStyle/>
          <a:p>
            <a:r>
              <a:rPr lang="en-GB" sz="8800" b="1"/>
              <a:t>Welcome to Year 6</a:t>
            </a:r>
          </a:p>
        </p:txBody>
      </p:sp>
      <p:sp>
        <p:nvSpPr>
          <p:cNvPr id="3" name="Subtitle 2"/>
          <p:cNvSpPr>
            <a:spLocks noGrp="1"/>
          </p:cNvSpPr>
          <p:nvPr>
            <p:ph type="subTitle" idx="1"/>
          </p:nvPr>
        </p:nvSpPr>
        <p:spPr>
          <a:xfrm>
            <a:off x="270887" y="5404739"/>
            <a:ext cx="11650225" cy="444731"/>
          </a:xfrm>
        </p:spPr>
        <p:txBody>
          <a:bodyPr>
            <a:noAutofit/>
          </a:bodyPr>
          <a:lstStyle/>
          <a:p>
            <a:r>
              <a:rPr lang="en-GB" sz="3600">
                <a:ln w="0"/>
                <a:effectLst>
                  <a:outerShdw blurRad="38100" dist="19050" dir="2700000" algn="tl" rotWithShape="0">
                    <a:schemeClr val="dk1">
                      <a:alpha val="40000"/>
                    </a:schemeClr>
                  </a:outerShdw>
                </a:effectLst>
              </a:rPr>
              <a:t>Mr Davies	Mrs Simpson-Wright	Miss Ramsey</a:t>
            </a:r>
          </a:p>
          <a:p>
            <a:endParaRPr lang="en-GB" sz="3600">
              <a:ln w="0"/>
              <a:effectLst>
                <a:outerShdw blurRad="38100" dist="19050" dir="2700000" algn="tl" rotWithShape="0">
                  <a:schemeClr val="dk1">
                    <a:alpha val="40000"/>
                  </a:schemeClr>
                </a:outerShdw>
              </a:effectLst>
            </a:endParaRPr>
          </a:p>
        </p:txBody>
      </p:sp>
      <p:pic>
        <p:nvPicPr>
          <p:cNvPr id="4" name="Picture 3" descr="Aims and Values – The Minster Junior School">
            <a:extLst>
              <a:ext uri="{FF2B5EF4-FFF2-40B4-BE49-F238E27FC236}">
                <a16:creationId xmlns:a16="http://schemas.microsoft.com/office/drawing/2014/main" id="{AB378DD3-1477-85B4-2974-1ED56CAD9EAE}"/>
              </a:ext>
            </a:extLst>
          </p:cNvPr>
          <p:cNvPicPr>
            <a:picLocks noChangeAspect="1"/>
          </p:cNvPicPr>
          <p:nvPr/>
        </p:nvPicPr>
        <p:blipFill>
          <a:blip r:embed="rId2"/>
          <a:stretch>
            <a:fillRect/>
          </a:stretch>
        </p:blipFill>
        <p:spPr>
          <a:xfrm>
            <a:off x="61994" y="-3316"/>
            <a:ext cx="4267199" cy="1065685"/>
          </a:xfrm>
          <a:prstGeom prst="rect">
            <a:avLst/>
          </a:prstGeom>
        </p:spPr>
      </p:pic>
      <p:pic>
        <p:nvPicPr>
          <p:cNvPr id="5" name="Picture 4">
            <a:extLst>
              <a:ext uri="{FF2B5EF4-FFF2-40B4-BE49-F238E27FC236}">
                <a16:creationId xmlns:a16="http://schemas.microsoft.com/office/drawing/2014/main" id="{B54C6ACD-4F2B-4990-9948-C8B24E1B0D22}"/>
              </a:ext>
            </a:extLst>
          </p:cNvPr>
          <p:cNvPicPr>
            <a:picLocks noChangeAspect="1"/>
          </p:cNvPicPr>
          <p:nvPr/>
        </p:nvPicPr>
        <p:blipFill>
          <a:blip r:embed="rId3"/>
          <a:stretch>
            <a:fillRect/>
          </a:stretch>
        </p:blipFill>
        <p:spPr>
          <a:xfrm>
            <a:off x="923232" y="2583785"/>
            <a:ext cx="2466976" cy="2466976"/>
          </a:xfrm>
          <a:prstGeom prst="rect">
            <a:avLst/>
          </a:prstGeom>
        </p:spPr>
      </p:pic>
      <p:pic>
        <p:nvPicPr>
          <p:cNvPr id="6" name="Picture 5">
            <a:extLst>
              <a:ext uri="{FF2B5EF4-FFF2-40B4-BE49-F238E27FC236}">
                <a16:creationId xmlns:a16="http://schemas.microsoft.com/office/drawing/2014/main" id="{81AA2510-B997-4BFC-866C-AC6AF307B62A}"/>
              </a:ext>
            </a:extLst>
          </p:cNvPr>
          <p:cNvPicPr>
            <a:picLocks noChangeAspect="1"/>
          </p:cNvPicPr>
          <p:nvPr/>
        </p:nvPicPr>
        <p:blipFill>
          <a:blip r:embed="rId4"/>
          <a:stretch>
            <a:fillRect/>
          </a:stretch>
        </p:blipFill>
        <p:spPr>
          <a:xfrm>
            <a:off x="5097260" y="2583786"/>
            <a:ext cx="1847850" cy="2466975"/>
          </a:xfrm>
          <a:prstGeom prst="rect">
            <a:avLst/>
          </a:prstGeom>
        </p:spPr>
      </p:pic>
      <p:pic>
        <p:nvPicPr>
          <p:cNvPr id="7" name="Picture 6">
            <a:extLst>
              <a:ext uri="{FF2B5EF4-FFF2-40B4-BE49-F238E27FC236}">
                <a16:creationId xmlns:a16="http://schemas.microsoft.com/office/drawing/2014/main" id="{808087E5-5277-40A8-B32C-2C89414D949E}"/>
              </a:ext>
            </a:extLst>
          </p:cNvPr>
          <p:cNvPicPr>
            <a:picLocks noChangeAspect="1"/>
          </p:cNvPicPr>
          <p:nvPr/>
        </p:nvPicPr>
        <p:blipFill rotWithShape="1">
          <a:blip r:embed="rId5"/>
          <a:srcRect r="40002"/>
          <a:stretch/>
        </p:blipFill>
        <p:spPr>
          <a:xfrm>
            <a:off x="8729674" y="2583785"/>
            <a:ext cx="2218188" cy="2466975"/>
          </a:xfrm>
          <a:prstGeom prst="rect">
            <a:avLst/>
          </a:prstGeom>
        </p:spPr>
      </p:pic>
      <p:sp>
        <p:nvSpPr>
          <p:cNvPr id="8" name="Subtitle 2">
            <a:extLst>
              <a:ext uri="{FF2B5EF4-FFF2-40B4-BE49-F238E27FC236}">
                <a16:creationId xmlns:a16="http://schemas.microsoft.com/office/drawing/2014/main" id="{88B22043-B49B-4184-B462-8D6A9F7A2600}"/>
              </a:ext>
            </a:extLst>
          </p:cNvPr>
          <p:cNvSpPr txBox="1">
            <a:spLocks/>
          </p:cNvSpPr>
          <p:nvPr/>
        </p:nvSpPr>
        <p:spPr>
          <a:xfrm>
            <a:off x="270887" y="4960008"/>
            <a:ext cx="11650225" cy="4447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3600">
                <a:ln w="0"/>
                <a:solidFill>
                  <a:schemeClr val="accent6">
                    <a:lumMod val="75000"/>
                  </a:schemeClr>
                </a:solidFill>
                <a:effectLst>
                  <a:outerShdw blurRad="38100" dist="19050" dir="2700000" algn="tl" rotWithShape="0">
                    <a:schemeClr val="dk1">
                      <a:alpha val="40000"/>
                    </a:schemeClr>
                  </a:outerShdw>
                </a:effectLst>
              </a:rPr>
              <a:t>Eagles</a:t>
            </a:r>
            <a:r>
              <a:rPr lang="en-GB" sz="3600">
                <a:ln w="0"/>
                <a:effectLst>
                  <a:outerShdw blurRad="38100" dist="19050" dir="2700000" algn="tl" rotWithShape="0">
                    <a:schemeClr val="dk1">
                      <a:alpha val="40000"/>
                    </a:schemeClr>
                  </a:outerShdw>
                </a:effectLst>
              </a:rPr>
              <a:t>			</a:t>
            </a:r>
            <a:r>
              <a:rPr lang="en-GB" sz="3600">
                <a:ln w="0"/>
                <a:solidFill>
                  <a:schemeClr val="accent6">
                    <a:lumMod val="75000"/>
                  </a:schemeClr>
                </a:solidFill>
                <a:effectLst>
                  <a:outerShdw blurRad="38100" dist="19050" dir="2700000" algn="tl" rotWithShape="0">
                    <a:schemeClr val="dk1">
                      <a:alpha val="40000"/>
                    </a:schemeClr>
                  </a:outerShdw>
                </a:effectLst>
              </a:rPr>
              <a:t>Falcons</a:t>
            </a:r>
            <a:r>
              <a:rPr lang="en-GB" sz="3600">
                <a:ln w="0"/>
                <a:effectLst>
                  <a:outerShdw blurRad="38100" dist="19050" dir="2700000" algn="tl" rotWithShape="0">
                    <a:schemeClr val="dk1">
                      <a:alpha val="40000"/>
                    </a:schemeClr>
                  </a:outerShdw>
                </a:effectLst>
              </a:rPr>
              <a:t>			</a:t>
            </a:r>
            <a:r>
              <a:rPr lang="en-GB" sz="3600">
                <a:ln w="0"/>
                <a:solidFill>
                  <a:schemeClr val="accent6">
                    <a:lumMod val="75000"/>
                  </a:schemeClr>
                </a:solidFill>
                <a:effectLst>
                  <a:outerShdw blurRad="38100" dist="19050" dir="2700000" algn="tl" rotWithShape="0">
                    <a:schemeClr val="dk1">
                      <a:alpha val="40000"/>
                    </a:schemeClr>
                  </a:outerShdw>
                </a:effectLst>
              </a:rPr>
              <a:t>Osprey</a:t>
            </a:r>
          </a:p>
          <a:p>
            <a:endParaRPr lang="en-GB" sz="3600">
              <a:ln w="0"/>
              <a:effectLst>
                <a:outerShdw blurRad="38100" dist="19050" dir="2700000" algn="tl" rotWithShape="0">
                  <a:schemeClr val="dk1">
                    <a:alpha val="40000"/>
                  </a:schemeClr>
                </a:outerShdw>
              </a:effectLst>
            </a:endParaRPr>
          </a:p>
        </p:txBody>
      </p:sp>
      <p:sp>
        <p:nvSpPr>
          <p:cNvPr id="9" name="Subtitle 2">
            <a:extLst>
              <a:ext uri="{FF2B5EF4-FFF2-40B4-BE49-F238E27FC236}">
                <a16:creationId xmlns:a16="http://schemas.microsoft.com/office/drawing/2014/main" id="{4C75F94F-8ACC-4193-8EB4-253B25850EFC}"/>
              </a:ext>
            </a:extLst>
          </p:cNvPr>
          <p:cNvSpPr txBox="1">
            <a:spLocks/>
          </p:cNvSpPr>
          <p:nvPr/>
        </p:nvSpPr>
        <p:spPr>
          <a:xfrm>
            <a:off x="196072" y="6127446"/>
            <a:ext cx="11650225" cy="4447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a:ln w="0"/>
                <a:effectLst>
                  <a:outerShdw blurRad="38100" dist="19050" dir="2700000" algn="tl" rotWithShape="0">
                    <a:schemeClr val="dk1">
                      <a:alpha val="40000"/>
                    </a:schemeClr>
                  </a:outerShdw>
                </a:effectLst>
              </a:rPr>
              <a:t>Our wonderful  support staff: Mrs Munns, Mrs </a:t>
            </a:r>
            <a:r>
              <a:rPr lang="en-GB" err="1">
                <a:ln w="0"/>
                <a:effectLst>
                  <a:outerShdw blurRad="38100" dist="19050" dir="2700000" algn="tl" rotWithShape="0">
                    <a:schemeClr val="dk1">
                      <a:alpha val="40000"/>
                    </a:schemeClr>
                  </a:outerShdw>
                </a:effectLst>
              </a:rPr>
              <a:t>Yalamanchi</a:t>
            </a:r>
            <a:r>
              <a:rPr lang="en-GB">
                <a:ln w="0"/>
                <a:effectLst>
                  <a:outerShdw blurRad="38100" dist="19050" dir="2700000" algn="tl" rotWithShape="0">
                    <a:schemeClr val="dk1">
                      <a:alpha val="40000"/>
                    </a:schemeClr>
                  </a:outerShdw>
                </a:effectLst>
              </a:rPr>
              <a:t>, Mrs Lawrence, Ms </a:t>
            </a:r>
            <a:r>
              <a:rPr lang="en-GB" err="1">
                <a:ln w="0"/>
                <a:effectLst>
                  <a:outerShdw blurRad="38100" dist="19050" dir="2700000" algn="tl" rotWithShape="0">
                    <a:schemeClr val="dk1">
                      <a:alpha val="40000"/>
                    </a:schemeClr>
                  </a:outerShdw>
                </a:effectLst>
              </a:rPr>
              <a:t>Clohessy</a:t>
            </a:r>
            <a:endParaRPr lang="en-GB">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52472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0C1189-167A-47C7-94D8-F39A2F925AC8}"/>
              </a:ext>
            </a:extLst>
          </p:cNvPr>
          <p:cNvSpPr/>
          <p:nvPr/>
        </p:nvSpPr>
        <p:spPr>
          <a:xfrm>
            <a:off x="5977217" y="3244334"/>
            <a:ext cx="237566" cy="369332"/>
          </a:xfrm>
          <a:prstGeom prst="rect">
            <a:avLst/>
          </a:prstGeom>
        </p:spPr>
        <p:txBody>
          <a:bodyPr wrap="square">
            <a:spAutoFit/>
          </a:bodyPr>
          <a:lstStyle/>
          <a:p>
            <a:r>
              <a:rPr lang="en-GB"/>
              <a:t> </a:t>
            </a:r>
          </a:p>
        </p:txBody>
      </p:sp>
      <p:sp>
        <p:nvSpPr>
          <p:cNvPr id="3" name="Rectangle 2">
            <a:extLst>
              <a:ext uri="{FF2B5EF4-FFF2-40B4-BE49-F238E27FC236}">
                <a16:creationId xmlns:a16="http://schemas.microsoft.com/office/drawing/2014/main" id="{2CBAB6A3-1760-4921-8BEC-51F732CF62D8}"/>
              </a:ext>
            </a:extLst>
          </p:cNvPr>
          <p:cNvSpPr/>
          <p:nvPr/>
        </p:nvSpPr>
        <p:spPr>
          <a:xfrm>
            <a:off x="5977217" y="3244334"/>
            <a:ext cx="237566" cy="369332"/>
          </a:xfrm>
          <a:prstGeom prst="rect">
            <a:avLst/>
          </a:prstGeom>
        </p:spPr>
        <p:txBody>
          <a:bodyPr wrap="none">
            <a:spAutoFit/>
          </a:bodyPr>
          <a:lstStyle/>
          <a:p>
            <a:r>
              <a:rPr lang="en-GB"/>
              <a:t> </a:t>
            </a:r>
          </a:p>
        </p:txBody>
      </p:sp>
      <p:sp>
        <p:nvSpPr>
          <p:cNvPr id="5" name="TextBox 4">
            <a:extLst>
              <a:ext uri="{FF2B5EF4-FFF2-40B4-BE49-F238E27FC236}">
                <a16:creationId xmlns:a16="http://schemas.microsoft.com/office/drawing/2014/main" id="{7078228C-40AB-4284-811D-BA3EC942E256}"/>
              </a:ext>
            </a:extLst>
          </p:cNvPr>
          <p:cNvSpPr txBox="1"/>
          <p:nvPr/>
        </p:nvSpPr>
        <p:spPr>
          <a:xfrm>
            <a:off x="1936865" y="353925"/>
            <a:ext cx="9925397" cy="707886"/>
          </a:xfrm>
          <a:prstGeom prst="rect">
            <a:avLst/>
          </a:prstGeom>
          <a:noFill/>
        </p:spPr>
        <p:txBody>
          <a:bodyPr wrap="square" rtlCol="0">
            <a:spAutoFit/>
          </a:bodyPr>
          <a:lstStyle/>
          <a:p>
            <a:r>
              <a:rPr lang="en-GB" sz="4000" u="sng"/>
              <a:t>School Vision &amp; Behaviour Expectations</a:t>
            </a:r>
          </a:p>
        </p:txBody>
      </p:sp>
      <p:sp>
        <p:nvSpPr>
          <p:cNvPr id="6" name="Rectangle 5">
            <a:extLst>
              <a:ext uri="{FF2B5EF4-FFF2-40B4-BE49-F238E27FC236}">
                <a16:creationId xmlns:a16="http://schemas.microsoft.com/office/drawing/2014/main" id="{30523864-8144-48A9-BA65-9ADCB1B12762}"/>
              </a:ext>
            </a:extLst>
          </p:cNvPr>
          <p:cNvSpPr/>
          <p:nvPr/>
        </p:nvSpPr>
        <p:spPr>
          <a:xfrm>
            <a:off x="5974813" y="3244334"/>
            <a:ext cx="242374" cy="369332"/>
          </a:xfrm>
          <a:prstGeom prst="rect">
            <a:avLst/>
          </a:prstGeom>
        </p:spPr>
        <p:txBody>
          <a:bodyPr wrap="none">
            <a:spAutoFit/>
          </a:bodyPr>
          <a:lstStyle/>
          <a:p>
            <a:r>
              <a:rPr lang="en-GB">
                <a:solidFill>
                  <a:srgbClr val="000000"/>
                </a:solidFill>
                <a:latin typeface="Times New Roman" panose="02020603050405020304" pitchFamily="18" charset="0"/>
              </a:rPr>
              <a:t> </a:t>
            </a:r>
            <a:endParaRPr lang="en-GB"/>
          </a:p>
        </p:txBody>
      </p:sp>
      <p:sp>
        <p:nvSpPr>
          <p:cNvPr id="7" name="TextBox 6">
            <a:extLst>
              <a:ext uri="{FF2B5EF4-FFF2-40B4-BE49-F238E27FC236}">
                <a16:creationId xmlns:a16="http://schemas.microsoft.com/office/drawing/2014/main" id="{DE86494D-33DF-43F3-8C31-459EC075C5D6}"/>
              </a:ext>
            </a:extLst>
          </p:cNvPr>
          <p:cNvSpPr txBox="1"/>
          <p:nvPr/>
        </p:nvSpPr>
        <p:spPr>
          <a:xfrm>
            <a:off x="185651" y="1266306"/>
            <a:ext cx="11820697" cy="1200329"/>
          </a:xfrm>
          <a:prstGeom prst="rect">
            <a:avLst/>
          </a:prstGeom>
          <a:solidFill>
            <a:srgbClr val="6C121F"/>
          </a:solidFill>
        </p:spPr>
        <p:txBody>
          <a:bodyPr wrap="square" rtlCol="0">
            <a:spAutoFit/>
          </a:bodyPr>
          <a:lstStyle/>
          <a:p>
            <a:r>
              <a:rPr lang="en-GB" sz="2400" b="1">
                <a:solidFill>
                  <a:schemeClr val="bg1"/>
                </a:solidFill>
              </a:rPr>
              <a:t>School Vision: </a:t>
            </a:r>
            <a:r>
              <a:rPr lang="en-GB" sz="2400">
                <a:solidFill>
                  <a:schemeClr val="bg1"/>
                </a:solidFill>
              </a:rPr>
              <a:t>‘ Let all that you do be done in love.’</a:t>
            </a:r>
          </a:p>
          <a:p>
            <a:endParaRPr lang="en-GB" sz="2400">
              <a:solidFill>
                <a:schemeClr val="bg1"/>
              </a:solidFill>
            </a:endParaRPr>
          </a:p>
          <a:p>
            <a:r>
              <a:rPr lang="en-GB" sz="2400" b="1">
                <a:solidFill>
                  <a:schemeClr val="bg1"/>
                </a:solidFill>
              </a:rPr>
              <a:t>Fruits of the Spirit: </a:t>
            </a:r>
            <a:r>
              <a:rPr lang="en-GB" sz="2400">
                <a:solidFill>
                  <a:schemeClr val="bg1"/>
                </a:solidFill>
              </a:rPr>
              <a:t>Love, Joy, Peace, Patience, Kindness, Goodness, Faithfulness, Self-Control.</a:t>
            </a:r>
          </a:p>
        </p:txBody>
      </p:sp>
      <p:sp>
        <p:nvSpPr>
          <p:cNvPr id="8" name="AutoShape 2" descr="data:image/jpg;base64,%20/9j/4AAQSkZJRgABAQEAYABgAAD/2wBDAAUDBAQEAwUEBAQFBQUGBwwIBwcHBw8LCwkMEQ8SEhEPERETFhwXExQaFRERGCEYGh0dHx8fExciJCIeJBweHx7/2wBDAQUFBQcGBw4ICA4eFBEUHh4eHh4eHh4eHh4eHh4eHh4eHh4eHh4eHh4eHh4eHh4eHh4eHh4eHh4eHh4eHh4eHh7/wAARCAIQAXU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54u/vDOMe9T2sI8szkYUVXvMbl3c81tvCiaDI+eiZAr1K70PMorU7Xwt8LrzxNpCalb6n9nRh93ArrNI+Ed3YWrRPeiVj/EQP8K6T4G7G8CWzGEAkdd1d7GSOp49K8mddpnpKkmjwm++C+sPM0yasApPCgL/hVUfB/XI/uziX64r6CwpPCj86AnPOPzqliZW3J9jGx8/r8KNd3DdCh/4EKtH4UaqqjfZK30avel2j+HP41chwy9qFimDoLsfNtz8MdQQYNi2PQEmsyf4f6tC2F05tvsCK+pz+H5VHIA/ysiflQ8Q2CpKx8mXHg3UI87rSUfRTVGbwzeL1t5x/wA19cy2tswx5UZPutQtp9l/FaxH/AIDVxxNiXQR8i/2BdL/yyuB9YzTG0a6BPySD6rivrl9J05/vWsR/4DVaTw7o0n39PhP4Vf1pIFRR8knS7lTyrUh0+cDpj8a+rpfB2gSD/jxiH4VUk8A+HpOtoo+goWMQnRR8smym9AfbNIbWb/niPwr6dl+Gvh5s7Y8fhVKX4W6OVISRlq1jUR7A+azCwH+rb8qb5bdNp/Kvoqb4T2TD5bpv++aqP8IoDnbck/UU/raF7A+f/JYD5kpnlrnlT+Ve8XHwgYKTGy/jWZd/CW+Ufu1Q1SxcQ9gzxkxLnqVpDGinh3Jr1Wf4V6sqkrAhrLuvhzq0RwbX/vmj28GL2bR59tYH5ZW/OnK9wB8sxX9a7C48B6jEN32e4z/u1Rk8L6hFkfZ5vxWqTix2aOf+0XX/AD0z/wABFKLq6x8wU/gK0ptDv0JyjgfSqz6ddJwQT+FVyQe5PNJFX7VtOXt1amm4gZsmFl+mama1uF/hb8qYYph1Vj+FR7Gm+g1UqIT7Rbesi/iaelxHj5LuVfTrUZjbujflTGTH8J/KoeFpPoV9Zqx6l1Lu4GNuoMPqKuQ6pqKL/wAfKOP94VilFAyQcU1o16qrD8aj6lS7AsZV7nTR63qK9Yo3H+9VhPEcw/11iufUGuUKtt/1zCljeaP7srGsJ5bGWxvDMJx3O0j8S2xX95Ey+wBrW0zVoZl8yKVoSP8AbNeci5uR8xcsPSrlhcSOOUAH1rN5YzoWZXPW7fxJBNpc1vPcLI2MDLV5f4q2j93HggsScU6MxK2cbDnk7qp+JpbZpYvsbu4x8+a6cNh3SOLEYj2mpQTHlkDkUlEQ2xHb90/zpM16alocLYppop5Rim6mZ4oTEFGKM4p7KwXNMVhgWinUUyrFOcAzID610V/HjQXHby6wQrPdooHeug1lWTSGXP8AyzrCuvdNKO59AfA9Qvw/s/XbXajO6uN+CfHw/sv90V2y4rwaq1PWjsKoqTtTD8q5AzzTiy7wu4DNJEy0QVZtW4qqSoyCwBFQSaxplkCbm8iQjsTzTSsOM1Y13qOsy18TaDdPtj1GIt0xmtTjAYsMN0I71p0GpRsNPrTGNOkzjpgetRebCD/rVPr8w4pibVx1FCsrPtjKuevBpTjHXn0qZClJRQDpS00PHyGcKffikEke4DzEOfepiUlpcU9aKcVOM8Y9aaccUrksdRjNGCDhs7j2pMkEZ4PvQtQ1HjihgCPlOKac8biKdtJRuAcfrQA1GYHllpzBW/hWkRMLluKU5x0p81hctyJoYW4Kp+NQSafYsP3ltE/1FWsA9hTsDHQVaqMpQMqTw3osykvZQZ/3Kzp/A/huYndZJk+iCun3bRximls9qr2jBwOMuPhp4flPyx7PwrOuPhLo75KTuD7V6KGpTzQqs0LkieS3HwdtST5d4o/3iaz7r4NsfuXUJ/P/AAr2cgZ6Cnx8nGB+VaKuyJUos8EuPg3qOD5flP8AnWPffCjXLf8A5dw3+7X08vC0hw33gDVrEGToI+SL/wCHutW4z/Z103+6KypvCerxjnTrlR/tCvshlRiQyAj6VDLY2coxJbRsP92tViWQ6CPjCbRb6PIZCvsQabDb3MCYwT9BX2LL4d0WbO/T4DnrlBWddeA/Dc//AC5qv0XFP6wP2R8h3S3TZAik+tU/Kk6SK9fWF98LPD02dokT6dKxbv4N6a2TDcc/7Rq1Xj1MpUj5uwFTG1zSEjy/lUg173c/BadifIuY/wAaxrz4N6xHuC7Zf91a0VeBPszy/R9k0UiSdccVVvLY2pLEEqTXoZ+Gev2MrN9jkI+lP1DwTqSQFZ7Rx8uckdKSrJvQfsjy8gH5ganJzEBT9UtXsrl4WHQ1Gg/dZrpi7oyloN7UUoopkEJU+YHU4NLdXc8ttMrPkBaCPlptpEGjmQ9xUV/hNKO59Q/BQf8AFvbE4/hFdotcl8H4fJ8B2cQORtHNdeq14VRe8esth3Qjvx0pC6xoTIAgHJY05vlANeb/ABm8VSabpP8AZ9m2bq44wDyB60UoObtEyqTUV7xyXxa+Kl2uoyaH4biMrL8ryhuAa4bS21aT/SLuKZp25YmU4rV0zS4I9NaTyw8j/M7dyaLPIRo2cKoPQtyKqtTlT0Z72VYfD4unfsZ15c3l5e29pYtJb3Jdc4PvX1L4dimt9Cs4btjJKsS7m/CvmzwBC+qeOooIkaQxPliRxivqBQsduFyAVQZqOayVzzq9KCrOKPPPiz4xudEtv7N06Bpr244TDdB614/eaz4ujtX87zUX7ztk/nXpd0RqfjC7ndMmFsRkjOBTPFdis2g3irGclDmk60L8tzrpYFSjc5b4SavqkHieF9Q1B5YZ1AUHNe86veR2Wnz3qj7iZ5r5h8NXElrqGneW/wDqp8NnsK+iPFEizeDbiTqWhyCPpTkzg9jH2yizwbV/iNrOrandMs7W8SMVjAGc4rPtPFPiS91CFINRaJI5QJMgnP61WsIpFs22pz5rc496j0YFdVZWz806ZqYnq4vC04UrxPqrw80j6JbNcPudlGT61amaO3RppR8g7k1W0GMDSbdmPRBiuY+Lcl//AMI+traymIztt3jsKJtJcx4yhdi6t8RvDmns0byEyg4yDnFZ3h/4mWOreIk0mK3Yhhw5brXGaN8PZ1xJdai0gZcncO9YMCDw34sLNljAfkfGM+1efRzLD1qjjB6mnsZnt/i3xfpXhdI/7Vkyz9FXqBWZZfFDwxdsVSdwoHfvXEyeHNQ8b3cur/bGRAP3QbmsjxV4R1DSLBJLm6MqMdvIr0PQXI0e2eHPEGk64kh02bzih5FbQY7eeD6V5D+z/Zix+1qjMdxPNeuhGUFzyPWmlcl6CinUiDjnrTZW2rnr+FInm6Cnmk5oySAePpQCufun8qtSKsA61J2qMnb83UE07dhhnp39qbZFohjvSxDBoHUnOV7U9D8u6p3GkuhajAK0xqWBgVznmo5pY44mlkYKq9STgCnGJLYUA81kReJtCmbbHqVqxzjiQdavW95azOqw3UT57KwJpkxd9y2PenZBGKapyT6etSbNq7j0osyuUbgd+abkLwABSg4PPfpUbKc1NhJJj1OGzuqWNiDnI/EVABSrTSHyosMGfrtI+lU/EFrFNpV0zRqWWM449qnDYBxmlvh/xLJ/9pD/ACrSnL3hOKsfHnjSBWvJ3242uc1zlvtMRrtPGUYN7fRgfxmuKjTajL6V6tKWh59ZajmC0Uw9qK1MSBjxTrAM5kC+lIRwan0T/XS/Spr7GlLc+ovhPlfBNop/uiutWuZ+GK48G2n+4K6Za8Os7M9SOwssnloTjOBmvmjxjqD6v4+vriRj5Vs2xFPSvpW7XdaSKn3yhAr5ue0jbxXq0cikmOQbxXRhKscK/aT2POzHn5LRMPxJrk+nRpZ2QzLIOD7V2Hwf+H0viTRp9Q1a+lWXecCM9K5rxdo8fmQ31vIu5PlYEdq1/h947m8JRXNnG3nRyZIDDuayxOY0cRPmubZPiatGnyo9W8P6D4f+GtlJeahcpJLI2UdyNwBrqNT1eB/DUuoLJtQoSh9eK+Y/GV9rnijVBNqEk8dszL5ag4XrXsmpMzeDdK0ZZPnl2geuBXLVkqlN8p6Cbc7sb4X8yPRpb24T96+5iT3qt4W1gaxb38LKGCsVrqLzRz/YDWdu2yQxbV+uK4PwHos3heW8i1KYl5ZC2a+ZWX42peonqehLGKlA88ubWex8R6jngBi0Y9Oa94S8F18LhMTl/IAP1xXlvj62ig1VLqKUETnaa6bw5qJf4ZXcZG4o+1TmvpMDCaiva7nkVKnOnUjuc/pkEZsWDRDgk9K5+1iQ62NowfPX+ddVZqqWWN3zMucVy9lcRw6xuZGYpMGOPY16tSdBI5aGPr4iXIz6d0uPbp0CH+4K534ksPslpDjJaQAVnW3xK0eOBFaGQFBj71YviTxppfiNLdtPfa8Ew3AnNeZiYc8HGLPUoRanys6eOEpaRjbg7RmvNPiXpjya7beSm9JSAwHWu+t9eh+yFrheIk5+lWtLbStahivVVGC52nvmvg6WWYjA4znezZ7VekoUyx4W09LDSrezhjK7UG6sn4qWXnaPCqNyHHFdLYySXV+2l2rILnGcnnirmr+Dm1CzjjvbhxJu6LX3VXExjA8panFfBiCOBrlXHOa9HePkPv8AlHUVV8H+CYdLuJfIkdt3XfXRLokjhoy4X3rGljYyVkS6Rz93fRafA090UWNRnJ9K8j8ZfFh5J2g0LyQEOC0hwa3vjSLmS/g0O0vFwf8AW4POK8m1/R7OxlESqMqOWPc12TS5bjwNKOJq+zNqw+J3iKGfzpDZzhfvKHyQPzr1D4Z+NrfxbZzSwxTxtGSsgK/Lmvna8tITAAqNHM52psPWvffhToUPhfwcJ5pCHkTzZC3GKKbi43bNcxwTw01FHT+Jtc07w7phuruZUhwSFDfMT6CvMn+MTSt/oemyiEE8SRkFq4/xXJr/AMRPGT29k3k6bbttDsDtJHWtgfD+K3tsPfymb/eG38K5/r1Hn9nczpYTmVzufBPxMstbvjaXNqbCXPyhwRuP416LHJ0bhs18xajY3Oi3KSzyDdG25H+le8eGdftz4Ih1e6lUhYsliepFdkVG17mFSm4XOpaZIhl0CivPfjhrl1png+aew8uQSDaVJryPxP478Q+JdcuI9PNwlijFVMXBJFc5rWqasLI2N3cXLxSEAibnBzXNOuk9GTgkq1TkKtnqENrF5jWVwshG7KAkZNdv8GNSu9T8fwD7VMkCxn5GPeuOR2jRFDK/HQCuv+AUJPj4Oy53KfwrSE+ZH0Ga5ZDD0VKPU+mT8yLvGR2x3pk9zBbjE00alugLVxvxS8b2vhTT9ofNy/yRL714VrGs6vrFwLm5ub9S3OYTgAflVqD6s+bp06l32PqeK4huFxDJFJjrg5NO/Ovlfwv4i1PwvqaXlnqkt3EWAniuG3HHtjFfTOh6nFq2kxahDkJIoIB7HvV2Q+XlL56UgpCOB705RSAcvPFSXXzWEq/7B/lTYxUsyg2soP8AcNOHxBLY+UPFC7tcvYz/AHzXEzAJPJH711Hju9ktvFd4i9N5rk5H3zs/c161FaHm1HqMxRTgOTRXQYFZuhqfRP8AXSH2qA9KteG18y7dT6VnW2NKW59U/DIj/hDbT/cFdH3rn/hzCU8J2q/7IroQpHWvEqq7PUjsLt3AqDg+teH/ABT0ibR/Ew1RY2Wwu/8AWSL/AHq9yB+boOapatpdpqllJZXkavGwxgisK16kOVkzjzJngcrI4iChJQRgjrmu88JeGNGkt0uJrWPceTlarXXwtmtb37TpF4Y1XojfN/OtvTfDvi1ojCbxYl6bgi/4V8viMtxXNem9B4GCoxfMcN8brORr/SNP0qKJJJpQq7ABjmup0W3afV7azf5jYxAu56Zx0rYs/h6y6impanfNd3cWTFn+E1mtonizQr25uLeNLuOZt23Kg19Dgqc4UoqRrz6h4+8Xt4cgR47c3MxIAjU449ea4ZPE11qurbLyykt/NTcm5gRUut6J408XeLLc3ukixtY8gtvHI/Otb4geFb/Tf7K/suzN20SBXOcV69Cr7Oeq0OXG804+6c94pVWs1MiHEXzbjUWiXkkXhPULeN8xMAwYe5q/f6H4q1KFrT+wdqMOW8wcD863E8B6npnw+mtrWAXV+5DGPcMgVeN5ZRvA5aCnFNM5q0mkEsCsMIyAbvwrT0f4erNqhvZbwiOTnAJqtDo/i+OOFH8PKQoHWUf411enXHii3t1STQBtA7SA4/Wvg8d9dTfIz0cDRUJc1jH8X+F7DTNKaaGUnaecnNc94bSGHTVmjVVLz46da7/WdH8Q+ItNFmmkvD5h5cnoKua18O9R0vw5p9vp9iLiRHDy8jNehk+JqOnatuei7e1UjmtZaSDSJdyn5o+T9ayfhbrv9kadfW1/cAeXuaMNW74pXVbjTDYx6RN523aQFrQ8DfBp9VtYdR1p5Ldu8YYjNejX5alnLodOJr+0hZGN8Gp7zX/GNzq1rJI7iQ7lJxgZ7V9GXrSCJdxUHA3fWuY0DwXpfhvUFk0+LZxztyM100qyX0iQKCiA8kr1rzMXVTVkcUI8pPo2WJf1q5cttRlzzg81JHp4gi2xHJxVOZJFKrKGyeOK5cOmmaykrHzfrgnufiNqu7L7CAvNal54Vh1bSTb3UTRSPz5mP61Z8SW8emfEC4+Uf6SwwSa76CIX2lpbQyAMOd4XOK9HF5pCnSUepw4VSpVeeG54bq/w7g8Pwx6pA0tw9ud+3dnOKuaX4o1PxB4Oura4XyJZZTDGvTC17JJ4dH2Kb+0JjcKUOBsxivH9W0SS0s764063ZhbyF0AJyT6VhgMV9Yi4HfiqtWraUzSxH4Q8IiUQjcq5OByxNcjpXja61G9ja8/cjOETHJr0G0az8VeGIo7hwkuzbJH3U15/qXhO00HX0uPPM7KfkU9Fr0MDklOdXnk9Tmnjvq8S38T1Mnht3LqC2ApI7mqeqyX8fgDStERyodN0m3qRUeqG48U+ILDw9bscCRZJCgyAAc4Jrt7/AEizXxhb2dwBsjgAXnits2lHBxVmYyrPEw904jTIIdNgVlZEUqByP1NQ3E2lagWjcrIw6Pt4zXV/EvQmh8O3ElpEScc7Dkgewrziy1Ro9CTTre3YscbiYsMPxIzXh5fWWMleLOfDKeFq88tiG/tniLKGXPOwgdq7L9n8R/2ndXzni3Uhz71R+yW39kGR1w/l9WPNL8JC8Gg6/JCCHwQh7dDX1X1Z0Y3Z9Dic4p46Cgnsa1zbHxZ4tudT1Dc9tbuY4UPQ+9aM2seHtH1e30pzE8s2FK7c4zWh4FsTH4dguLgktsy7diarT+HPCrawNWlmglnBBz533T+deNi8z5bxhFjiqUYGJ8WdGstP02PWLGBF2kErj72a9Q+D0c6eC7WS6UhnG76Zrx/4j+LLPVbm20Kw2TRB1EpRgcDNfQXhiKOPw/aQxqFQRL0+la5XUrVIN1EeRiLOXumgVKYBOc9KetN7beuKctektjAkTrT3P+jy/wC6aiU9aR2PkSD/AGTVw3FLY+QPiYv/ABVl6f8AbNcug+YHNdZ8Th/xVF57ua5WMArXrUdjyqr94m2jFFPXpRWxBnk4Wrfh5tt2dvJxVOQ8Vb8O/wDH4axrbGlLc+svhqW/4RG1L9dorfc1gfDr/kUbX/dFbrV489z1I7Bjqc80Kc8smfekpy1ACJgH0FaNrjbxu/Ks/buYc4FaFt/qvl4X1NQ6aYhJdw5wuahcNkFl3fjUkiovKhhnqTTR975Sp9iadmXy2VyKRfm+6oOeNoyajZC6lAsb4Ofn7VMcKc4xTcAtnpmndksakY25Hyt6CnqpYhtqr2JpqjBp4J24otfcrlSGOq7uimtTS0tFw0kIP1rNUjPzCtHQ5h9oKuu5e1c9WEOxpT0OgRo9mfK246YXFCSMzqueWPTHQUqSfKAV4pswGC6cHtXkVJuD906b6ErafGylmtYCD/Ft5pkbRxuY1X7vQU2O9byvKYEGo4413HDcmhKc1dsL6Ezsu3exw30qeJlto/OlYFT2Aqh5bPKElyEz1q3fRW/2fy9xK1m43YNjLnV0WPdCOapyazIylfLU8dT2qpLCi/Kh4quARJ04NdtGgtyL6nGeNvC8fia4SS2keC8Rso1anhDStY0yE21xGZGj/ix1rprCG3+0gsMEHINbQXy5CyvlG6giuTHYVTFT+K5zM1vrd3IU2RpDjmsRtKhtZHjKq+5ju9zXfXLhYnZWA4ri53Mlw7H+9XTl2GVPVF4io2rHCX3gqaPUJbzRb6W28w/OmOM+tYmt/DfXdYmEtzrTxHPRQMsK9VBPPHBFPjHRvSvcpT5Hc8+rFVFZnLeBfBGn+F4jNGfPu3H7x2GSazPidp19HNDrGlwb3Th0AzxXoPqai3bQVxwexGaxxNOnibqSKo/ujzew8QaZfwpBdP5E+3DxScVX1U+GrWGRmW2DkcYIzXY6l4R0TUro3NxZxGT+8V5qCfwL4cmtGiks4w54DbRXhYLJfq1dzvodlWtGrT5baniWtTW/2S6YXChCp2rmu2+C3hiT/hW1zI+Vlu1ONw56V1Efwz8OlQJoVkweAVzXZaZZw2FmlraRiONRgKOBX1depBxSR5GGwboycjg/Ck0P9kPoMxEdzCCmG4LD1ry7xb8N72xuLgW2ozFLmQu3P3QfSvdPE3hCy1ScXsMv2a7xjzF4ase78FXU1qsMmq3Dn+/mueNOkndo7qk5ctkfPtt4cj0zxFp9hZq8kly4EjNyetfWWhwva6TFDJwyoFrmdB8B6ZplzHeTMbq5XlXfkiuwBz1605NdDGkpdSQjaB70oppbIHtSZpGpJ2pkx/dN/umlVucU24P7t/8AdNVDcTPkv4pDHii6/wB6uUj4Suv+LC7fFFz/AL1cemdletS+E8msveJN3Aopqg4orYmxUl6Grnh7/j7P0qi/Srvhs/6W30rKstC6W59Z/Dgf8Ula/wC4K3mFYPw5OPCVp/uCt5mrxar949SOw0560Dpmngq3y00j5WYEAA4weprKTsNDXbywG9+fauU8c/EzTdDYWFjtursjlV5wa474z/EVtMjOh6Mxe/kBDFedteXaXps90FuNRmYXTDLMTzSnJw3O3BYKeKfuI7jV/iJ4z1CT/R7q3t0zwpHI/KqzeOfGGmxm+mvraUIOQRxXH3uixJcCSG4kz3Jes2/iuL2aTT/tWI0xu/GrjK51Y3K54WF2fTXwq8V3HivQBezxoGI5IHBrrio2BjxXE/A/Sv7I8E2sBHODk+tdweVPpRN2PJW12Jx/CaQ9aF6UuKlSZLEJzV6xnjtzuwM1DBD5vFPlsyvrUSipGsTSXWEJ6DFWotUhYfw/lXNPE2aQK6nvXPPDRZrzaHV/brNh8yjP0qSOeybnOPpXJASsON341PDJMg5GaxVFrRBzHXvNa7AM8VVuryAqERQfwrAN4OjEg1HJdH+Go+qi5jVdlbPGKrO0at8zVmSXUnZqgM0h6810whZC5tTWjuI1mDrzitqG/t5oh5jba49ZGpWnZR1NKVHmFGVmbuvyW6wZgmJJ7A1zqLgZJzn1pHmZjzzSBiTmtadPlRE22yYVKtQLUgNdBmtCRjTFwGyDk0HrQK0sraDTYrN/s/pTRt6twPSnE571G3WiS7D0JYztbcACKlOPvDgVElSHpQoolyYuR/dDfhTG3Z4xj0pw46cU00uUExGPHQD6CkXrSk0gqrJFXXQeTxSUueKBSFcFPzCiX7sn+6ad3FRzD5W+lOMkmB8sfFsf8VRc8fxVxafdrvPjCuPE9x9a4VOlezR1ieTW+IcvSilDYorURmvV7w3/AMfj/SqUgzU/h9tt41Z19iqO59cfDr/kUrT/AHBW8Vya5/4ft/xSdn/1zFb26vDrbnqL4RwAAPr2rlfiT4kj8O+G5rst/pDKViUep6V07OOMda8C+N2rNqni220dWBhi+Z/Y5q6FD2k0YV37Om5GX4a0+C8Mmo6od95dNuLHnYat3unNbF4ncnHIPqKhjuYILTzGfAXtjvWBrvjC9vYDFp9t5pi4eTHQV25rgfZxTR38L8RKlJponu1mWRogSRjPHWue0g3N14lfTra3aWSZ1yfQA16V4Z+FGs6zoyas2tS28kybkXIH4V2vwk+GQ8M3cuqarJ9qu2OAzc4FeVCLifSZvnUMVD3Ueg+GLVrPQbW1kQIyxgEZ9qvMcfKOlNtbu2uvMWF0do+DtPSnBsrzWjVz5SD5txA1G6l4oxWYPclgmMfIqz9qzjOKo8U4LQWti2Z4u+KfHNCOeDVF4zjpTNrA4pMLmzFd27HBVQKmka1I+XFc+24HpRvfGASKXKFzQuvJ/Gqo25+bgVExYRgdT60kp3kNu7dBRyhcnKx00hO1QZPqaTc3rT5RNkjR/wB0imNGQOTmm72HrQZD3p2C5G4Oe1KtDNSqaaRLZIlPFJHTzVIQhpDS0h61YBSd6WlWmA9KkzxUYpR1oJY6msad2qOTpQNCZ5pRnNRr94GploGApwo7UlIBw6iiQfKwpqthhTy33qXUb2PmD4yDHia5z61wI6V6H8bkK+J7o/SvOx90V7WH+E8qv8Y4GilorYkz5eOas+H13XbVVfkc1Pokvl3X1IFZ1noOk9T638ALjwnZj/pmK3cCsHwEf+KVss94xW7mvEq/EepHYSVtkbYGSRXzFrKyXHxP1iOVs4YFSe1fTpy2RXzj41099P8AiXcqW2tefMpPtXThp8sk2cWNUvZtIq30LS6dPDH/AKzacGuS8Po8Og3Rt9z3CSHzB+Nd1OPJCQspJb7xFVdL8P3lrfXNxZRi4tpVO5B1JrDMM5pTqKDZ5uU0vZyase4/DfxNpt34LtZzNaqbeLEuW+6QK4D4n/F1pbabS/DRDSNlTcDlT7A1wcun6nIRb2ek6jagt0WT5T9RT7jwrqGmzW99qbRIvaNV6e5rz/r+Hc+RS1Pp1Sklqj0j9m641CXTbv8AtCeSSTdkljmvVdU1GzsIRNeXEUC44LnFea/AYxrLqMiMu1WHIHBrmfi8+peJPiTZ+HlunjtmAZghxxXatzJpXPZdM1zTdQl8q1vYp367UIq99sgWf7O0qiX+6TzivmjVdLn8D+O9NTTdRmbzpgrqzZGKh8aX/ie++J0sWj3kiSeUCBk7QaJR1Ez6iVsnhqczqgyzFfr0r5ZsPF3xImMyreQsNOb98cEZFdF8T/F+pah4C0vULG4kiuXYK2w4BbNTyDufRUUoc8Yz6UrYHY49a+X7P4jeOtPiXR54C93MmYWA5xXceCPHuq6l4U1NL9TFqlmrBgRxkd6XKK57K2CpPb1ph8sYyOD05rxWDxxr0XwuuNaaaNrhJyi/TNZ3iz4meIrCXQja24uGuVy8aDnNVYLnvMknko8xUBVHOa5LR/Huj6p4il0OF0+0oSThv0rh/D3xH16PxMul+I9PaFbqMtEAPbis3wN4sin+KWpWLadboIyd0yrggU+ULnuZfApetePeNfilew+IRovhnTXv5AuWYHpW58MfHN/r1xPp+paZLb3kP3t3C0NAehHG0+lMI3DcBkV558Q/itpXhm9FjbRG9u+8UZyc0fDH4lWvjG8ntHs5rK4jPKyGlYR6Cu0EDdgnsTUp4x/SvJ/iH4ou4fGOn6XYX0UREgMnPBFeo2smbZJlmWTKAk9vwo5QLiEYpxPNefeJPir4c0HVjp08vnSry+wZ211HhHxJpfibT/telyiQd89VosxXNk8HHekJFVNV1O10u1lu76QJDEvLk1x2mfFTwlqF59lS+CsThCwODVK4XO8zyFpR1HBqgdSsVaJTdIXlxs56is/xXfXCaRd/2XfWyXaJ9xucUagdEo4PSl/irj/hreapL4fEms3EUs247mRscfWukt9U06aUQQ3Uc0ufuq4zRqBeHQH1pjDIrH8VeJdP8OQwTag5VJpBGqg85NaUNzHLYi6TOwruGfSjUA74qWM8VzmgeJ7DWb+4tLdxugOHJ7VuCeNY1PmKFPG7NDY0TnrRUYYqSCd3oacDSTKsOXg1NGuUNRAdKljJBx2oJbPnH48x7fEEzY615f8AwLXq37QAxq7N3NeU/wAC17WHfunlVv4g8dKKSit7CM6U/Iafpg/eJ67xUUrYGT0qXS1ZrmML03isa2wUtz6/8Dp/xSth/wBchW0RWT4KUp4WsAf+eQrYNeLU+I9aOwm35PevI/jx4Zu5Fh8QadG0k9sRuA9K9eVNwKK23IyKZcwx3Ee18FCNroRkEUr8y5SVG71PnLQ549TYT+YN2OQex+ldv4It916yPGWTrkcUeL/hTL9uk1Hw3dPaknJhHQn8ag0FfG2gIVl0JJz037uv5V8fm2UVeZzpkYahGFfm6HcyRwoTtiA7fd5rzj41M8OgxiM/Nu2jB5BJrYfVvHl4xS38PR5fgEsRiki+G3iHXru2uvEGoGJFbc1vxivKyvJMRDEqpUZ71bEU3HQ3fghoJ03wvHcTKfPuQGYk1y/xh0fXNH8ZW3irSbZrwomDGoFez2dnHZ2kdrHDtRFAGD6VK0KyLiSNJF9GFfoc3ytJHjzd3dHzV4f0rxR428bW2pavpT2dtA4fnH9K6Cy014vjVeH7O4i8jGdpxivckghjJSKJIsd0FMFnardNO0MbTOMGTAziq5xWPBdIt9174qtfs7IgViG2H5q5e7tp3+HmmQ+RJtF30KHP3q+nX0zT/nH2VFEv32A5ao5dF0toktWs49iHKLgYo50B4jrFvCvj/QSsTDFuA3ynBpfDUDy+MPElpHGwV43+XbgHivbJ9E0u4uUuZLdBLEMI2OlMtNFsbO7lu4rdBNLkM2OtHMgPlm/8T2th4LvPDMolSf7WxKGNsYz64rqo0VvFPhBm+6U+6e3Feya54D8Nao/m3WnwCRzlmHWlfwXohurS5+yBZLYYiIJ4p8yA87+Ju1fi1ogg+QeUeo9q5rwRYSXPxC8UeVt8z5sEcdq9v1Twlpupa1a6vOuJ7cY/CodD8G6ZpOvXmq2q5kuT8wNHMgPDfhL5Hh34lXja98kjg7HlPHX3r2W81zQG+2nTLi2ku1iZv3QGTx7VD45+Gmi+KZEuJQ1vOOC0ZwcVW8C/DHRPDcssqyT3EzgqS7E8Uc1wPJ/gtBpms+LNX1PXpI3mjkbasxAwM+9VPCeoWlt8fLlbM7bWQlTsPy/4V6F4p+C9reapJd6XfPZrI26RVbGasWfwh0+zayurO4eOeBgXfHL80rgcJ8RPCNgvxTtBPJcR2t38zP5zDDZ9c16vFr2kadbyeGbK4M93Fa5XBLHGPWl+JHgUeKtPhS3untrmEhllAwRiofhr8N4/Djy3upXbX966lfOY9vSmmDPDPCmtabYavrM9/YnUtTmkZIonTJHp14r2b4E6Ld2VldX90q2zXJz9nVgdg/Cuc8a/CHUpfEk2u+HdQaz808oFU8+vIrtvhR4R1rw8ktzrGqvdyyAYRsf0qrklv4xadcah4LvIbcMxRNxVTycV88a9faG/grTl0+MWuq2kgWVShVjg9cmvrl445FIlA+bhgRxivnz9pnw7pem6ZBqdjaxx3LyhTjIBzTQDWubifxL4ZmluHCtGuRuwCcVFrFxJP4q8URrPMQtuCu1yNpz7Vq6p4S1jUPA/h/V9JXfe2yK2wHG7isrwb4U8Wtca9eapZsklzDgZp3Az7TXr/TPg0WtrmVZ5JWQyFiTjOOtVriytPDdppNzpWtXN1rd1IrSRpKz4B65HQV19t8PNQ1H4TyaO+Y7oSM6/nmuN8Jad4m0HU0iTw752oI203D5Ix7Z4pXGdH8ctR1930OCWxJiDo6sSPnf0r2Pw3d3Vz4Nia/t/s0ywkeXnOeK4n4t6Vq2peEtOv1hL3lmyzSRhck47CsnwZqfizxjq1vI8dxpen2sYEmVxvI9jRcDH8Ny3FpaeJLi33Rzl25HUU7WvFtzb/C6zuotSV7p5sbRIN33q3fAFu8PinxDY6hDJ9nZM7mX5WBz0rz3xvp3hFJ0tNIS6ubyW4GIVDbYznk1DHc+hfAl3Ne+FLC6mctI8YLE10MdYfgmxk0/wzY2smTtiGMVvxLUDuSL1FTbehpqLyKkNUSfOv7QI/wCJtXk4HAFes/tA/wDIWryYHgV7OG+E8uv8QveikHU0V0k3MuTkYqxpL7LuI/7Yqs9S6d/r4f8ArqP51jX2HS3PsnwgSfDVge3kitasvwf/AMizp3/XEVq968WfxHrQ2HL05H0oGNu0rgjvS0Ac1LSYNXEVSzBix+gq8wPkjbyvckdKrxx/MG3EDocd6tuiLH5Zk2oeSKu+li0lYqtGFYFX5HoKsIobJ5kJH5VnS6pZoSjXVspXjrULeItFhKrJqMaSMcDDdazlFMixrEAjqR7UmSV2Y4pI3SZBJG25WGQfWnYqZasa0IgrL8oHB60CMK2RyKlxQRQxERAyATxTNvXJz6VKRzRilYCJlLbeeO9HO457U8ijBosBF5Y3DI3Kep9KNrJkL8w/lUuDSgUDIgpHyHlD3pUBYYbjFSYoxTsFiJlKnINIwPzYOCakIphFAWIHG4dPnHT3pDnduJ69RUxFMK0BYAzMpVgMdqccbQvQdx70ijFKacRMRFIO5iSOwp6KrN+8BGOhpBTquwhU43FgHPvxWL4n8N6X4ijiTU7aOZImDKnWtsdaQigCvZ2sFlaR2tsu2FAAox92pHUMWZiQT7dacaSgBDwBtjGV6AUwQxB/N2IznqNvSpKKAGyorx4IBPcHoRUcNvFCCscaqh5KqMVNRQBVWzg3OTbxjd1J61lR+E9Bh1H+0IdOhScnLMF71v0YpMQxUCn5eB/d9KnhFRqORU8fFSMlP3aj+alZuKaDz+NUhHz3+0Crf2sM+leSL2r2X9oWPbqUf0NeNng17OF+E86vHUVe9FANFdJzcxlPzU2nH/SIR/02H86gk4qTT/8Aj5h/67rWNfY2pbn2f4S/5FjT/wDriK0+azvCQ/4pnTz/ANMRWpivFn8R60NgBp60ynCgctEXbBgdy7QSPUV5n8cfiIvhuySwsyGvZ+DtHKA969Itm2ozDAwMkmvD5hB4g+Il/eO6yxwAxAFcjIpdTqwtH2jPNItQS6R2a41G4llO47JSADVKCKS/ummnlvYmtTna0p5r3+PSbGEKfssOG6nArx3xFbxWHxAubf7sVyvyjtmhnXXwfJG59B/CvURqPhG0kVixC4JJya7AJzj2ry34A3ijTrvT2bmEnAr1HcQinuetZs8uK1EI4zSUrn0pmaCXuB60lMbOaBnFAC0U1OakAoAbijFOooSGhu2jbTqKYxu2mMKlpr9KGBAetApxWgCkIbikxT8UEU47iY0DilpwHFI1aCBetOpq9adQA00ynGkxQAlFKKO9IBMUU6m0wCnhaaOtOzxUsAxS5pM0UgHA04dQfemUuen1piZ4f+0SM38J9jXib9a9y/aHX99E3sa8N7GvZwvwnBiBKKXHFFdJxGU/Q1NpQBuYP+u61A/SptKz9ot/+uy/zrGvsdFHc+1PCQH/AAjNh/1xFaeKyvCWf+EZsf8ArkK1RXjT3PWjsJilxxS0h469KhlvYoeJ9QXTPDl9dv0SIn9K8y+G+mL9hk1JEO+8kMmT6Guj+LWoY02DSo+TdSBG+hqzotoNL0eKNQAsEfA9Rivn83zlYaXKtz0cBJJixSQTF7c7DJGeQD0ryb4xaa1t4h03UhjywTuq14P11rj4n6nEZ2KOMKueAa3PjPpxu/CwmT/WxuCPpXN/bUoVqdKX2jsxNdSjYg+Cd99n8U3EDHAuBuANe7Nwit69a+bfC0rWHijSbzO2NlCt7kivpOI+ZCh7bRivppS95eZ4U9GNbpx0qOpNuPlNIwOTxVSWpN7kZNKuD1pWQ7Mk4FCjCA9RU2EMQYYnqvrUqlSuQKZG2GbjK1IzFUGdiegoAb1Qnv2GaAQyfLzjrT9oyCyDcaiVlaRvLeNsfeUHkUwHGjPNLj2NKB6iiwxCrD5v4aa2COOlSYwNpPWoy207TIh9qqwEbUCnsPQCozmpsIXNIaMUu2nHcGIKDzS7aULViGgUtLto20AN20U7bTSOaACmmnU01LAKaetOprCi47AM06kUcUtIQDrTsU2lzQgFxSgdD701TyKkUdPrTYmeMftDpmNG9jXg2TsFfQX7Qkf+iKfY18+LyMV6+FfunBiCTPAoptFdZxGVIetWNIObu2/67L/Oq0tWNH/4/Lb/AK7L/Osq3wnRR3PtTwp8vh2w/wCuK/yrTrL8LHHh2w/64j+VagYV4tTc9aOwqjBp0kZLhQMr3oXnioNTvUsrC4uHbGxCaiUlGSuCep5nqMMuufFCOJpM2dqmCPRs13Oo6bNJavHGAW2ELnp7VyXwytvtN5qOsT5ImlLIfWu31HVbSwhVr26jgiYYBc45ry8ZlFLFVlUZ1RnyI8N0LwLrOg+MZtX1OaAQySllC9cV3PjO+tbrw1cW/l/Ns4PvWX498V6LPPFHa3okcN1U1SW+aa2aKTDLImBXrw4foVkpvdHh4vMpUqljgYby7TTbN2YM8Nwu72Ga+pvDdyt3odnMrZDRBvXtXyxPD9nN7agk4yy17z8HNSa88CxKzfvIIypzTrKEVyW1PQpz9tC5qeNPG2h+FrM3Gp3SxnOEQHk1znhj4x+FdZvo7ETFJ5ThA3evELm4uPEnxtGma2W+yxXPyJJypGa+hLv4beFJtRtNQFvb20tucqY/lz+VZqNkUtij8b/FV34d8NLc6bPCtw7AJuHXJ+tdF4AvLi78L2t3fspnlTLAdK8p/aV0Bo7C21AXRaMOqiPJwOetdp8Poo/DPhK3utX1IPE6rsJPTPaiwHfsFK7ugHavIf2iPEmpaWul2+mXHkyzTKn4Zr1SG5S4gWSFt0T8g+1fP/7V800N7pM0JAZJlKkjIBpRQHtmiXyyeGrWG7vE+1G3yzZ5zivPPhpJZ2/jLVJn8SG6AJYxl/ujuKxvg14ZvNStH8TalrjzuUKrCGOAAPSuZ8BQtbeLPFJBGFRyTjp1q7AfQS+NfDLRGZdTh8sNj73Na9pfWt1a/bIplMB5DA8Yr5i+FPw/tfFHh/U9WuruZHiZyqCQgdT2qxoWt6ppnw517TFvpmSKdolfnKD60WA901Px94Xsb77FPqtv575C4bpXnmg+Kr4fELV4BdC4tkh8xADkVzPwn+H+i+KPAd1fTXMl1qWTtlLnK1hfDLT76z8V6/Y3JkmeKFk3FuQBTaA9s+HnjxdW0e61LV2jt4IZGUE+xrqn1/SV0pdXN1Elm/RzXgnhXTri9+E+sR2qs0iXDsVHoDWZ448WWMvwjg0m2M325fvIFI24qLAfTlhdW99bpdWsyTQSDKsKsbflz3rh/gW8j/DTSmbO/wAsZHtXdkLzzTsDIgKdilxRTEJijFLRigBMUEUuKQ0CGkUwjmnmmGoZSGDrQ1OwKazUgEBO2lB4pu6lD0CHUUKc0MdvWmgFVc4qwqharrItSq4Jpks8n/aAH/EuRvY186Z4NfRP7QjY0uP6GvnXtXrYTY4cQOBopBzRXacaM+VODzU2ij/TbXP/AD3X+dRtDMwO2pNOhlju7Rmz/r1/nWFZ+6b0VqfafhgZ8PWP/XIfyrS24rH8KzAeHLLn/lkP5Vro+4V4s9z04t2E37Fyc59q4z4wa4uk+HVQMN1ywj69jxXarlTjjHSuQ+IXgqHxdYi3kuWtzGcoy9c0mk9yo7lrwbDBYeHrWCNv4RkivJf2hb77Zq1lo6XWFjcSOFfb8tb8PgPxloqFtP8AElzcjGFikAwK5+w+FPiXXvE/9o+JrsKq9drZDL6VVy5u6OPg0OJPh/c61FDKkkcxCMzE9xzzXc6BmXSILjAkJQc5716Xr3gu1n8FPoGmpsG3gY6n1rg9L+FHiYW/2ebVHtYwfl8s5ruwuKsrM8jH4NVbNHDeJ5GstXRhGv7/ACh+YdT0r3f4P6JLpXhZFuDhpvmIHP4VzGlfB+OG7jn1TUpb8o4fEg7ivVbYR28KRQ/u0UAbAK5MXNTndHoYSDpU7M8m+KHwtuLy7GveHW8jUUbcCDjJ/GuYstD+MGr6lbW9/dNZ20TDMqsvzCvohJEz821yf7xxSqBzzgnpisOY1OG+I/hG717wMNNMplvI0BD8fMRXl3h/wb8QPEFza6br7vbaVaN1DD5sH2r6NXIDAhWPt1p0YGNuQY+4I70+YDJsLSOzsYbODJ8sYyc9PrXlP7QfhPUten0pbW3MqLMu8jsK9rI+98qhfUVXkC7irDzOODjpTuB458O/BviPwvqctvHcMdNljyUODtJHPWs3wl4R1SLXfFFxNbuscyMIj/eNe5xBcFRnb3yKYkaoGACjPtQmDPIfgvpGp6V4P1a2urdo5fn2ZHXJNVfhX4OurzSPEFnrNuY0vJ2K7h2r2fywq4VFAPUAU+FfKB2qFGewp3BHgkXhDxj8N55n8M5v7CQEmHcOP60vwh0XWrzUNd1bVNPe2nuYyAGyK94kQqC2F2t36mmCMYKL9w9cAA0XKseSfBqG+0HSNaTVdOYRLI7KME7wSa4TxdrGk+Iozpuh+H5YLqaTDuYWGPzr6XkjRUxF8oPUYBzVSHSdOhmM0djB5n97bQIzPh1psuheE7DT8YKxjdu610gl5ORiq0oO3exO70HamqwwMZz70CZc3Cl4qsGNODGgRMWozx1qAsaeHGOaQIk3UhNN3LSFqm47CmmFqQtUfNACs1RFie9PK0wLigBPmFHNOoxSAQMwpSxPWjFLimFgSpkqMCnhsCncTieVftCD/iURMSBwetfOwOYzyvPfcK+n/ijYW+s3thp90rGKQ4YD61zXx88BeGfBvgG0uNHs0SeSRQzN96vSwkzirwPB14UZ60U6f7/SivR0OLlE06YMDwDUzfLcWg7+ev8AOs7TCyyFV/lVqW4zq1pGVcfvBzjiuTEOyOiitT668M/8gGzPbyl/lW3D0rnfDMxOgWeD8vlDtWzaTA8F/wBa8eT1PSitC8WozkVAsvzH5hTt4x1ouUSM3vigNnvz9KZuz6UoP0/Oi4MsROwbjFTGRsYqmGVe4/OniRf7w/OlGNmQmOkZmbmmED3oLDswP40bvemleQc19A755p4dvXpTQ6imGRfWk46lLYuW7LvLE8mrDcqeazY5FBHNXI5kx1pWAcZeNvaopJOuOp4pSynuKjcrnqKLjCIMAfenlSTTAVH8VKHUc7qEIeUOKApC0CZcdqQyqw7D8adwSGsp24piLz1p5aM/xU1inqPzpplDiBQNoHWo96/5NG9adxCyAc1CQfUVKzp61ExT+9QJgM07JqIun940vmR4+9+tMRIGpc1AZI/7w/OlWSM/xUmNE+KXnFMVl/vU7zI/71QAHPpSHp0pDJH/AHqUyR/3qaAac+lNwfSnmSP+9TPMj9TVWAMH0o59KUSR46mjzI6mwCDOelKfpR5kfvSGSP3osAoznpTgCz4AqJpYx/EadbzR7iSTxVWKucz4oTy/FGlFhxu/rWF+2JcQv4f0u2R2zvU4rR8faz9j1iwlSEuA452571yv7Tuqw6hBpn7sBtucHiuvDI467PBrpcSmin3xYygjuKK9RbHDcqaR/EScGustvEVtbaaYG0MSyKP9fuxj36VymlDhz09K0flFpNJySFPHaufELQ2on0l8MHXWPCVvPJkDaACDXUQaTCrE+Y351yfwOH/FD25DbQR90dK9ASvHluelEpjToAfvt+dOFjCp4Zj+NW5VPBBpoHPzc0IHuRR2sQHBP51KLaP1NOH+ytOG70p2FcjNtH3JpPs0Xv8AnUvPcCl/ChCK7Wseep/Ok+zR+p/OrBGewpMewpglqVzbRHu350z7LF6t+dWvwFNz7CgZClrED1P51bhhjA4z+dRbuelTxikwQ9I0zg5pHjj96Uqc0AE1DRSGGFKb5MYPJNSnd6U3n0FAxhji96Xyocd6Cfal7dBQIXyoQM5NQlIc9z+NTbeOlRMtAxvlw/3G/OlEcGeY2/Ok/E0fQmmA5orf+4350n2a2I+6350oz608DjrQmSyE2tr/AHG/Ok+z246RsfxqYj3pCD61YiIW9v8A882/OnCGAdiKcM9yaXHtmkxCiKGgxxelGMdqDmoGhpji/u00pH6U45pMVSGNMcfpSbFpSBSYFUABFp2yOkxRx70gFCJ6U7ZH6Uzj3pcCgBwWPP3RU0UcR/hFQripYsbqTuDMHxotpZwwXckaNtkHUZ715x+1WIhY6bexAAOowBXdfF4rB4aE2fuyL/OvL/j/AHa6l4b0o7shVFdeF3OKuzx2dt20+1FE6lSuPSivVRw3K2mnqT0FWxIzadeOOmDWcr+XbFgcGrImiXQrkI2WI5rnrp2Omiz6b+AK58AWznnI716IteffAVdvw+s/QqK9BX2rxpbnowBsEgFqCpVhjpSsdq5wPSub8Z+LtN8MWwa8k8yVuUjDcmqQ2dL2zkDPvSMrYDKSfXFeN3HxxUkrB4ZvmA4DEcfyrH/4XpfyazDaJpMsKSOFJZDTsI97OGxjI9acKr6bO11p1vcsoBkQNirQHFADaaakPSo260AMNFKaSgBDT45MHFMPpSqvOaTBF0crQgOaSE5WpMVLKQw0mMinNTCaQxhTmnBeKQtTx0oAa3Sq5ODU7nFQnk0AJjNG2iimAoFPFIuKXpSW4mLSGlprVoSKTTox3qPNTxDA5pMBhXmgrTmK560/K496gRXIpD0qRl5qM9apFIYaSnGkxVAJSClNIvWgBaM0po2igBFPNSp1FRdDUijpSBnK/GLa3hFt543jNeO/FWWNvDFtsBwMYr174wFR4RkL/dBBNeCeNPE1jqOiLYxrllPWu/CxOGucbKzkKSe1FRCT5QPSivSscRiyTPs2npT7Vv8AiW3H0qCRqntADplwfSs8RsVhtz63+A5/4t5ZZ/uiu/j9q4H4Fr/xbux/3BXoEQwK8SpuezDZEF4zLDIy8soLc9K+TPHV/wCINa8dXlybiPZattjjYZUV9Z6gpa0nVvu7D7dq+StaldfEWrMrADzMYrKU2kfQcP4CGNrOnMy9Rh1eSGWaW+QOg5CcCr2i26ta6ZcM3mTSTqCfxqnd+d9il5LAryK0bCOOMaCyEhTcLwO9TSqSm9Tp4iy6ngPdgj6w0L5dItFznEQrRVap6OmNMtuP+WYq4CK2Z8pF3QMtMK08tTC1ICNhTSKkY03rTKGAc1ItGOKKBosR8U8tzUMZqXbmkMM5FRt1qYACmyYxSYmR9Kdn5aYOtTIFxUiIGUtTNpqxJ7VEc0MBm001wQetS8gU0nJ5xSGMX/eNOpdq44FIwx2px3ExwpGpelBHz4rQQzbk1YyNgFMjUkZxUzx/uweM0mBCI9xqRUCmoizKMjmgy96gCVhULLUiyLinNgimBWakqSReaYQaq5SGmgCloFAwxSqtOHSkagQMo4qRRzUAYk1MpND2H0OR+MkW7wTdD2r5JKr8w75r68+LPzeC7sf7NfIUv+tc9smvVwex52JEIAopvOaK7ziMOTvVuw/5BNzVOQ81bsD/AMSm6rDEbF4bc+vPgX/yTmw/3BXeLXC/Ar/knNh/uCu86ivDnuezH4SlrThNNuGHB8tup9q+VJdPurvVdQljClXm9a+ovFZWPQbyR+ixN/Kvm7w/Oskc0o6GU/zrrw+FdZ6F0s+eVS5oop6rp81tok/mqoOwgYqtpCrv8NQsCWa6XrWx4tn3aQxTndxRo1m17qvh6OJQDDKrE0YjDqi7BU4jnmjcpI+nLJmW0hHTCAYqwpFVLdolhVWlUFVGcmk+2WqgZuEBJ4Ga5FdmfMuhaJz05ppNY/ijxFp3h3TGv9Sk2RjoR3pfDeu2fiDTE1CyJ8pumaLNCRqsaVCPUUzcCcZqG8vbextmnupBFCDgs9K47l7FNIqGzvILyNZLaUOpGQw6Gnhgf4uc80DJEOKspytU1O7kHoatRH5aY7jmqJuRUj+3PFRoMHcaT2AeiE07Y2ajW5jVgrMoJ461ZDKys2Rhe4rPUREVNMaM+hp0t1BEN0rqi+pNNS5t5YDNFPG6jvmizAY0ZpvktnkGo21GxIz9shx3+ap0aJo/N3Kyf388U7MBqpjvSlV+Yl+arpqmlyXXkR6hA0g/hB5rz34t+LNd03U7TR/DkMUt1OwwXPrTitQPSVwxQ4P5Ujnbgkj2rgvht4h8UXFxdab4ps1t5YlDCZT8mPrXbTX9ikKyfaY2Q8BieM1pYRaTjb1POSKsuyk/7NeaJ8QxH4su9IW3LiKJn3j7uAM1P4T+I9pqWnXd9f8A+jW0MhTMnQ0mgPQPlLYTkVBdIAelZP8AwlWh2ulx6lNeRLbTY8tvWtOO4hureO4hcPG4BUjuKiwDEBJGatkccVXZl3Y9KkjcYoAdtpjgU9xu6Go2DUhpkZ60gpxQ9aaOtUmUOPApjEmpdvFJtpgRL1qXpRtApCaGBznxNXd4RvB/sH+VfIUwxIy/7Rr7B+II3+Eb0+iH+VfH9wf38jf7Rr1MG9DzsSRZoozRXoHBcwH61csB/wASi7+tUnPNXrA40q5+tc9fY0w61Pr74GD/AItvYf7grvE6VwvwN/5Jvp4/2BXdqMCvEnueutjE8bnb4Xvzn/li38q+evCdin/CPpMW+ZpGz+de9fEeYw+Eb5uxjI/Svn3w3dN/ZCKB8oduPxrnr5nPArmR52YpTjYl8W2+zQXkjdRtPQ96xbK7v5msp7CT7MYlGXJ/wrt4dGs/EER0+Z2COMnB6UW/wn0oAQre3G0dt5FeVW4roP3qjN8py9uN0Y97q+rTKTca44THzMkpBrmbqTUptUt7rTtev5ollUMPPYjr9a9LPw30OxsZ5JPPfYpPzS9a8+0gQrdQ6faJzLc4RR14NdWBzinj/wCGelUocjPZPixqkWk/DyC5vLGPUfkTKyKG7e9c9H8Qhofw0gv9PtIbea5ASKMRjCk+wrc+OlqJfhltbK+XGufXNcjYaX4cn+EOm2+vXJtXlUeS/v2r15JxSuYPcmstR+Kz2VvqsE1ndJJ8xiUZOKu/HDxZ9n8FQWd2sq386KZUU4CnvXAQTeIvA2q2Uml68NQtppQqw9fl/OvUPjjZrqXw9j1WW0X7QEV3wnI9anlQHSfBrWLTU/B9olpuHloA7uMEcVzXxf8AHWrWerW3hnw35ZvZzzLgZFc5o3xGtU8Oabovg2MSag+1ZwF6etYPxth17QPE+n+Iol2B4xul2ZCmiwHT6D4r8aaB4ytNI1ueK9Nwv3I+cfWk1Pxn48vPH93oWgSJuUHKyAkKK534a6zoP/CTw6hPPNq2rSjDvuwsefau1+Gbwr8YdWkfLFomIOORRYZtfCDxj4ivvEN94d8QLG9xbANuj4616P4g1OHRtIuLyT5vLQtz6+9eT+AY3f42ay+xlVkA3Y616j4s0mfVNEvLGEZaSMheM81L3A8J0a38UfE2W/1uDW7qxETkQxwSMiHnHIFelaRe614P8BXF34muhLLAp2853Y9c15P4O8V3vwrS+0PVdOleV5GMJHGTnjFdDrU/ib4h/Du9lbTpraTJMaZyXFVZCObt9S8WfFie5vLXUJtO063yFETlM/lW78DNfvo7PW9A1C+NxLaK+1nbc3cda4z4YeJPEXg7Srrw3c6FK1xJny9owea1vh74b8QaJ4iu77ULSTOoIxxjpnmhpAZngbwf4k8bahqrQ63qEEEcrhcXDBevTANd74oufE3gX4WHT72/ea5kbyklLEsAffrV/wCAOn6jpjara3cLQgzsyk9+a6f4x+GZvFXhOS0i5nU7o8eopAeISaXb6TY6XcWeualdeILl1Z41nYoPrzXW+NV8TnxLov8AZzRR35iTLS9M1yvh/SvGWjyraxeHZXvQdq3cnzAfQYr0660zxBN4m0S8vLdnljjTzXXgA/ShAbPiJfEUXw0uG1aaJr8Kd724wcfWvL9U1C4j+FVkyXkpmNyPnL5P3q9/8QWbalos9mv3pYirD8K+adY8AePFlh0eGF3sILkOvH3hnNO4zc0nzW8T36li7NZHnufkqha6Zeav8NdRhsY2lljlO5K7Cy8I69b+OEmW2P2d7NkkOOjbcVq/DDw7rHh/T9cjubYsJZi8YI6j0ougPGvF3ixW8BaboFvbt9ot3UTB1zggY4r6a+Hm6TwRprMMHyE4/AV41qmi+IvFGvQaf/wjSafaJNukn8v74z9K+gdMsksNKt7NOBEgXGPQVDAjI+VvrSc44qaRPmOOlMwR1qQHxMQeTTncFuKj2jrmliVd33qBIC3zCnMvGaV0QMPmpHJXjGR60i0MDc4pd1NK89aXFNDF3CkJyaRlpvI60wMnxwm7wpfD/YP8q+ObobZpF/2zX2T4v+bwxer/ALB/lXx1qKYvZef4zXp4Q8/ElYiiiivSseac6/Wr+n/8gu5z61Qf71XtO50u6zWFZaG+H3PsX4G7R8ONP/3BXcv93iuD+CAx8ONP/wBwV3AfivEqrU9ZfCcd8XpRF4LutzY3DFeD6OsFtpQ3XCDBPU4r6T8W6LD4h0WXTZnMavzkdq4aP4MaBLGEnkeUDru71w4rCrELlZhXoc6OM8H6nY2d75kl7Aq4/viuxfxVoGQwvkJz2rRtPg74KhA3aZHIfU5rUtvhn4Pt1UR6XGMV87ieFqVZ7nfgqzoQscV4j8WaPJo1xHDLLJK6FV2p3rN+AvgqTe+uavGwdZCYAy9M969Zg8I+HrfaI9Nh2itm3ijgQRxqFjA4UDpXq5PlEMvVkVWre0MTxZoNr4i0ptPvMiJvvYHWsu68B6DceGINCuITJawrhSRytded3rk+tDrnH617Tm5SOU870H4SeFdLvY762haUxnI8z1rt7/T7S906SyuIVeCRdpU9hVp13cHgegpQNvShvUo5Twp8P/Dfhqd7rTLNEldslmHQ1v6tpVhqkP2e/t1nT+6egq53+YZFC5B96EwMXSPCXh3SpjPa6dHFITwwAq/DpGlw6i98kG2Z1wWx1rQXOSWwQeg9KMsE2nBHancCjY6fp9jePew2qrNKcM9aaTFSQcMDVfDMQC3yjtTgB24qeoEV/Z2lw3myWsM8nbcop0UMMMPli2QLjlegqcbcg459aUnJy/JptgVYbPS3fzGtI8r3KjNTtb2E2HECq46GnMU44FNym7J6+1FwIjBaKzSRpsPQ8daIk3tjPHansqsT70xQYzxQARxoNyuAOeMCgDGSxyB93inAZBzzTnHy4AoAb82C68Ow4NHzg53Dj2px5C/L0pFG3OOc0gGuWXDodyn7x70NhsbGO3+dODbSRj5T1FIuFbIHA7UAMUndu4G3rgVYiJcc9DUC8Fvep0kGABxQwJDH3FQTLxViOZehNNlKMKVgKDA880gIHOTUkuKYQMUWAaW3tjNTq44XNQKApqZWQjpzUsaJCg3cGmMcHFTJ83btTHjJbpTQ7jRS7QRQV20A0xGb4pQHw/dr/wBMz/KvjnWVxqMy/wC2a+zNeUvo9yv+wf5V8ceI49msXA/2zXp4Q4cUZgFFJRXpnmnPSfeFXtO/5Bt3We55NaGmf8gm5PvWVX4Tpo7n2H8E/wDknGnf9cxXaDpXF/BH/knGn/7grtOa8Op8R6q2HKecVKMKKhUE98ntUrbnQDGGFQgQjNQGqNNzPtK7Kk2jGVzx2pjAtTeaGXjcRgetDfL8wYOp/SiwBRUTnYGLMGJ6UpxgfNyaVgHmk4pNpB5ORQetAC8UZGaTbRtoAk3UM4xTQvFG2gBAacCM0m2lC0ASDbSsAR1pgWpFXvQBGY6Ty896mNNoAYF20bc049aQ0AAFBpRQVoAQYoNJikNACHrSUGigApr0paoyeaAEO4c5p8e5h1ppNKsrIOKAElU5phzTmlZqbQA3vyaAdvSlNJUtATxTMGqbzGboKqxNhqtRzBaSQANxPNKMDrTmmQioyyk1aQIh1fb/AGXcf9c2/lXxl4ubOu3AX+8a+z9Ri8zTLlR3jP8AKvjHxZG0ev3YPaQiu/CnHijJopFHWivUPMOdfqa0dM/5BFx9azm61c09sabcLWVV+6dFF6n2R8Ef+Sc6f/1zFdpmuJ+CR/4txp//AFzFdpXiVNz1o7Diwj/eccelUtU1ix0tfNvbyKINyAzUzW9Si0fTZr+4UCGNcnNfMXiDxFqnjXxHdXH2G7lto3/0dACFb8RWTqRgm5MqEWz2XXvi1o9rvXT1kuZF7BT/ADNcp4K+Lep6/wCO1sLuL7FaH7gZfvH61x3/AAjfiq70q4uBapZBVOEABP61laRH5X2K9EgWWynBmIPJIrnw2No4huNOSbCUZR3R9N+L/EVroOjyX1w3O07FJ6mvFW8feOb/AH3VtNHbwliArKvTtU/jSSb4jazZaLY38sMUMSvIyDIzTP8AhUeqr8y+JJ2QcbQgx/Ku1Iag7GXqfi/x5b2bSN4ltl9EEIz/ACru/wBnHxRrniK11D+2rn7S0MpUZXFeaeNvCB0Ca18/UpJyT90967v9mfc8usovCrPxim1oS9D28sP7uPamkikIbOetIKyvcB4PFGaTaaMGmA/tSYpADTwKAI80oNBFJQBIGpRLUYFBAxQBL5maAcmo0ZR1qaMA0gGN1pKe2M03ii4CiloGKUU0A0im4p5NNNADSKTaTSmmFmoANpppWnfNQelAER4pD0pxpD0oAj70mKf3pQFNAEYBpcGnHGaKAGgHNSKM02lBxSAkCGpI1+YVCrNmpYeTTBEl82zTrg/9Mz/Kvi3xm+/xHd47SGvtDU/+QXcf9cz/ACr4s8W5/wCEhvP+uhr0MIceKMziimFqK9Ox5xzhq5Y/8eFxVKrtl/yD7j61hW2NKG59jfBL/km+nf8AXMV2vauL+CP/ACTjTv8ArmK7cDjmvFqaO57ENEc18Q7cT+FLwMAV2nIJrkfh7BbL4Rt3ECrJuIBx712Pj+aKHwxeM/A2EfjXLeAof+KXtl7ZY/rXx3Fc6lOg+Q9HL0pT1NeWMSRtGygjHI6ZrwTxBbro/inUbGSNEglUyDJ7mvoHy+M7iDXkvxh8Nz6lrWnSWsTsHlCyuo7V8twhjIwxPJJ7ndjqSS0RufBHRJtN0WW9nYPJcOdrY/h7V6dHEqyeWmcY5rK8O2i2Ol21pCuAkYBBrXfbboWkkANfsNKm6qujyqlWNJK54t8bXH/CV6dZueGBNbH7M+Fu9d4JQTkcVzPxlu4rrx9pvlMGKxt0+ldJ+zP/AKzXd3H+kms3Fp2ZhUnGSvE9sG3oM09VpBjcCnA7k0ruUcKpyDWbVmQthw6UoNN3KRlhn6UpB27iMD0osMf2pC2KRtnDBWHHIppHyBhxk0WAGplOdvkLNhQO7UxJIZGCJKjtj+E8UWActKTUbMsaHDCPB53d6BcW83+rnjZl6hTRYBSvOakjevLPin451jTdXg8P6BbLNfT8hmHCitD4Za94ol1CTS/E2nyLKoz56D5D/WlYD0Ygnmk2nk1l3fiPRbGc295qdvBIDwpNYPxJ8bQeHPDiarbgTh3Cqy9DmlYDswvFSL0rjtL8dWDWGny6iwiuLxR5Se56Vdm8X6LD4gi0Wa4AvHAIWiwHQnrRTjycgcdqQdKYDTUTHmpT1qKSgA3UhNJSigBtIafimNQAw0AcUGmk0AIetL2puaBQA4dadTKUZJoAevWp4OtRqKlQfMMVLBDtQ/5Blx/1zP8AKvi3xiP+KivP+uhr7Rvj/wAS+cf7B/lXxf4zH/FT3vpvNengzkxJit1NFBNFeoeZc5w9au2X/IPuKoP1q5ZH/QZ65q2xvQWp9lfBE4+G+nf7grtxyK4j4Jf8k407/cFdqBxXiz+I9eLsjl/iap/4RK62rnoa5nwdff8AEhtVC44NdV8SM/8ACJ3XP8NcP4NwfDtv681z4jCU8RG00ezlSUpWN7UtVttMaNrqcATHavPetC2WOVFJw4+9kj+VeQ/Hqaa30G1lhcq6ygqfeuv+EXiJdZ8PQeZL5k0SbZPbFfHYjh6nhsQq1E6sbNRnys3/ABj4ht/D2l+e+BIx2r71wOreMrq4Xd5hVXxiuV+LWsSa94yt9OgnAtYJMEg9/enzW/lTQJIcoAOa/TuH4e0pXkfAZ/inCaUTI1uaSXxnazSZY+WxGfpXpn7OdxDbJr1xPhUFwTk15jq0ix+M7aSRsoIm/AYrsvCKPbfDfxJdxuQkjMyOo74rHHpRqtI7stlz0U5HZ678cfDWn6i9lGwm8ttrlT0rZ1D4ladF4KPiXT4/tEakAgEcV5N8NtD0dfAWo6nfJHJI8Jcs+N2at+ANK/tf4OaxaKjAM7MmR2riaO256Vr/AMQvI+HH/CTWajz2AITrVEfE2fT/AIf2+v38YF1MCI4yOp7V4xY67HefD+18IxsWvxcbQg64DV1Px1sbnR/BmhvHA8kcADOoHGeKLBc1IviZ44sZbXVdY04RWFy4CZXGc17lpF8uo6Xb3u3CSoGC9Oa+YNL8Sw+IVsrvxNera6dbkeVbKNxY19OeHprS60W0ktRiExBkyMfLSC55j8e/Fuo6XJZaRYXAtlu22mQ84ql8ONG8X6dqyXp8RQ3+nFd0q4yRV/49TeF0ggi8SW8rhvuSp/DXnXwUlvJPEuoWeh3E8umbCELg+lAXNz4heMPEXijxa/hbwvOyIAVllXsayvhVfeIPCvxEbw5rOovcxyjkuSefxqh4Z1+fwB471T+29PmlMshKOF9elZ182van49tfF8dlItlJcqqjac4zQM7T4p3WpQfFeyXR4jJcGIYOMivS/wC09ZsvA93fazGEvUjPzKMYHauNvre5vPinpl8sDrHsUE4r1jxHpqappNzYGTCyxleR3oA+XtIi0jXNM1HxB4l1S4a63ssCJMevbitjVbPV1+Elob6SSSI3KtHvySFzWH/wgvijwl4luWh0Rr+JnJiO/j8sV6XDonjHU/h1dxatCPtLHMEAXGwYqQMnxnBJZWXh7xD5TTWluF3hf4fesOHWTr3xo0zVLeBktztXJ716cjeItF+GOnxDRU1G7VQJIGbp+lZHw38M63rHjL+39X0pNNgRcLEDnH6CgD2tclUOeMCnt1o+Xb5fO0dDS9qVgIzio5Kc65NJsosBHSilKmgLxzRYBKY1S7aYUosBEaaakK8Gm7RQBHQKfgCm0WFcUVLGvFRrUyUBcUDmnpSL1qRaVhpjbznT5/8AcNfGfjYAeJ73/rpX2be/8eE/+4a+MfHP/IzX3/XSvSwhx4p6GEw5opG60V6p5Zzbfeq3Z/8AHnOKpydat2P/AB7zD2rmq/CdVHc+zvgj/wAk307/AK5iu1HSuJ+CRx8NtO/65iuzDV4k/iPVWxzHxQkEfhG7Of4a4fwOzf8ACOQE++K7L4u+Y3gu6SOPceOgya8z8M+LNOsNBgtprG8edP4VjJ/pTTPVwFdU9TL+MzCUadbSKCDMPlPpXIaf4pPg/Vbuz0+B2NyhWMIMgua6P4gSaj441G0tdL0m+tyrD960JAH44r1zwj8NtE0/R7N9StYbrUEwxZ/vBvWplTjPcxx1fnnzI+fLnwVqmmWUXibVpXWW7l3rFnnmurtLNnWNnO4sAVUmvR/jP4O13xIdPj0fy0jtzkr2rmrT4R+KLxk+1aobXjH7ph0/GvWwWIVCDSPmMfgnXkmzzXxfZXV/4y0yxsY13y/I4Xsvevo/RfBdpb+B10HyVCPDtkz6mqvgn4a6V4fuo7+5lkvrtAQryYJz+Fd4v7v5Rgsxye+BXBiKvtJ3PTwmH9lT5T53n+C/iaOeWztNYkTT5WxszwFr2fwj4XtfD/hmLRFfeuzbISOvHNdG3HvTSOfU+prG5oeXaL8HdI07xvL4iX7pbdGnoa73xH4esNcsJNOv4hJA4wMjOK2E6ev1oHei4HlGk/A7wnY6gbxrdZSjbkQ9BXp9nbw29lHEiBFjGFQdBVim455pgZPiHQNM1m28vUIBcIf4X7VFofh/StAh8nTbRIQ3XaK2jj8Ka3NJgjN1DR9PvJvMurWOSQdyKk+wWiwRxLbxiKM5VcdDVtqSlcojMUfmLMY13r90gdKldmZfmO/PJzSN1pqnbSuA50jmx5i5I+7kdKeFbdnecHtUe7kU5W60rgTiOLHMS/7w61IFUKAxGOwqASZGKdu3AU0wJjj7vG32pGx0HSo6DupgKTSbqad1MIJ9aAHlqTNN2mlC8UALmmscGnYqN6AGseKiOalFIVpARGmA81MV4pm35qZI+EZNWVQU23jzUxXaKAGY5py9qZvwxqWEZ5oAZe/8eE/+4a+MPHX/ACM9/wD9dK+0L7/jynH+wf5V8X+OhjxXf/8AXSvRwhx4nYwjRSUV6h5pzki81Zsf9TP9Khk+9Utj/q5vpXLW2Omi9T7Q+CXPw407/rmK7QBRXFfBPj4c6d/1zFdqi5NeNNanqrYZcRQzxGKRBIjdVYVUj0TSY/mXT4Mjp8taB69aVTRYE2tivFY28cgaK3hT6CrK789F9zjtS5ozQDdxoVd4Zc5HY0oAk6kr9KKDSal3AahVstGMY6570qOpBYLhjxSHnFKKnlHdicjjrSjrRRVWFcetA600HilzQA/tTTQKRqYDTTaeOlMbrUsaGNSAU802psMa1JxQ1MzRYB9FIDS5osAoqVaYBxT1NNICRakGMVDmgtimBK22m4FM30gfmgRJtpCtNV6lTmgLjNvFQuOatMKgcUBcixUZNSkGmMtFguMyacq8ilC8Uo60CLduKfIDio7dqmbletAFTGGOalhYDqeKay/NTG4oY0SXnz20oXn5TXxp8QV2+K9Qzx+8r7Jhfhx6qa+O/iiNnjTU19Ja78I9TjxKOXxRTqK9Y805yT71T2K/upvpUL/eNT2J/dyZ/umuWtsb0dz7M+Cv/JONO/65iu1RsCuJ+Cv/ACTfTv8AcFdovSvInueqvhF3HNPBFMFOAFSCHZoFNNKKBjhS0gpaQCEUClopgJRQaTvQA4KTS7SKcg4p4FAES0NUzKMVGRQAzoKjbrTzk03bUgITUZapG+Wo2pDEPNNIpeaUCgYwCnDrTjQOtAD+q0LSA05aaAWilNNJoAWkxRmlFAmOAwamiqvuqzBQIVxUD1ZkFRMBigCuaQ1IQKaVpgM4xTSDmn7eaUCiwDojtFSeZxUWcCm7uaTAlJzzTXzSxnNSlMih7FIrIOT9K+RPimh/4TvVyenm5H619g+WecelfJnxnjEPjTUBjG58124Pc48UcNkUUwCivYPMMGSp7CPKS/7pqF+tWdP6T/7lc9Ze6bUZan2N8FOPhzpw/wCmYrtVrh/gmT/wrzT/APrmK7UAmvGnueuth3eng8VHThtqRDqcKZ9KcDQMfSg0zOaUZoAeFo20A0tADSKQdacaSgCROlSdRUKVKvSgBN2eKTFHeigBMCg4pzUw0rAQyLk0BQBUhFMIpWHcbgUmKc1NxSC4hopcUEUguNUc1IKZSDOaaBMlNNIqRF4pGFMZD3pwpD1ooJYuKtQHGKrjoakjOCKALwTctRNDUsEg6VNIoYfLQOxnSLtNR1cljqEpihsLEOOaRhUp4qNqWoXRGw+WmYqQmlVc9KNRXQ2PirCPxUarz0qRUP0oexSJV5r5Y+PFlM3ja4SKPcSc8V9TIrKM189/EqRW+I7xSAfMp/nXThKlmc+Ihc8Ukt5Y22SphhRW74rj2atIF6Zor11VPLcbM4CReataUhYT/wC4ahlHB9av+HeTNu/uGlX+EqjufXnwZhZfh3p/+4K7OOFj3rnPg28f/CvtPH/TMV1skscY6V4lTc9iOxXaI00rt4qaOZZmOO1Dp3pAQDrThSNxSigB69akqIVKORQAU4CgCnAUAMK0gFPam4NACrTx0pgp4oAMUbacBRQAxqaKkbFM4AoAQrxTCKcTmm96kBpFNxUhIptDQCDpSHmlpDSsAm2lRaUc09VwKENC9KQ0H8abnPrTGNYU3FS4pDiqSExBinqRimHHpSjHTP4UCJo3564q7bSbuDiszLL0X9altpF3gljuosO6RpTx8bqpyEAfeFX0ZWjwzD8aoXc0UJ+/CB7sKpUw5kV5G4JHSk24Tdk1Vm1bTI2xNqEEftuFVLzxV4dt0Ik1W249HFL2MmL2kUXWYHuantipHNcjc+PvCkR51WH/AL6FVX+Kfg+2XLahv/3Rmj2Eg9rE9BVo845zT9v4V5NdfHbwdbSfeuHPbEdQf8L20e4BNpBIw/2hin7Bkuuj11uflDc188fFGONfiUjytzsPT61tXXxuhmysdptZenzV57r/AIsk1TXRqc0C5AI5NbUqNjCda5l+LrJhqIdUba4yOKK35PF2n3UMX2m2j3oCKK9FJ2OCW54/Yxxzq5kbGKs6OoR5sdNp5qjY7gr1q6QyCKXd/dNOs9DSgkfWnwa58B2RB6IK7IjzBg1xnwXkQ+BLP/dFdvGoYcV41R+8enF6C2kYRmqZulR2ysHbNStU3LsVnXvTRUr9KhNBLHqBUi9KiU08GmOxIKeDUXB70oA+tBLJDSU3FO5ppCsBoGQaY7KPvMB+NQtf2UP+snX8TT5QtYuZweaRm5rJm8SaJH80moQKB1+YVkaj8QvCtr/rNVgCjr84p+zZLqJHVNTB9R+dcDP8WvB8f+qvklP+y4NUJ/jN4fjB8u3ll+hqlQkyXiEemgZ6UhBzjB/KvHLz442iEi306U/UVmXfxxum+5p7L+BqvqzJ+swPdCp9D+VJ06188XXxo1yX/j3jjj/3gazLv4teLHH+vtAPx/xprCyE8VFH01x6j86CQB1H518pT/E3xRKfnvol/wBw/wD16rS/EDXn/wBZqkqn/ZarWEZH12J9YmeJT80sY+rCh9RsY1+e7gH1cV8f3Pi7Vpid2qXZ+jVRm8QX7DDaleH6tTjg22TLGLofXt14o0C3P77U7ZT7yis24+IPhKHO7WLQkdhMv+NfI8+ozS/6y4mk/wB41Wadc/6mNj6nJrZYIj66fWFx8WPCcOcXQk/3Tmsu7+NHhqHOxZW/4DXzGZ+PuRrS+cx/551X1SwfW7n0LcfHzSI2Kx6bdP7iJqzrn48LID9l08g9g4IrwzzpB3I/lUZldujKDVrDIh4lnsN38bvED5ENlaqD0JzWNP8AFzxa77leJPYGvNy0g+8wP0pGYn1q1hokPEs7+++KXjC5iKf2kYfdGrm7vxT4oupC0niS89wDWHt9zScD1prDon6yzSk1TUpF23GqXE/+81U5JGYfOzP9WNRDpSitY0okyqyeozyrdj89uD/wI0qrHGfkjA9smn8UcU/ZxF7SQu/r8o/GpIJZ+iNs+gqIkCnxtt5qXTiL2kiTfIJCxck04TybSrMxH1qJm5pN1JU0DlJk8THbRTIvu0VooE3ZkQja/wB3jPNaFuVaGbH7sBetV449xx0OatQW+4NHMwCtxmsa0dDopOx9SfCKTb4BsRCjMu0c5ru7WdlXoB9TXyloPj7XtBsl0uzlxbIMKcA0+6+InimeXLak0aH0ArzHhm2dqrJI+qf7SRZNrSIP+BU241qyhH7y8hX6tXyyvjK5cH7TqU5b2yP5ViatrTXT5W8un/7bMP61pHCsl4mx9b3XijQ4UDTalAvH96sm5+IPhWEHfqkXHpXyLe3HnkAyXQGO87H+tVxhMDfIw92JraODuQ8UfVF58ZfBtpIUN6JD6jNZd18d/C6ZEIkf3Ar5sfy8/wCrU/UZpqMqn5RGP+ACr+pol4s97vv2gIY/+PTSJZh2ORzWXc/H7V5B+40Zoh6sQRXjTTMw+8F9wKb5rhcCYv8AhS+pkPF2PVLn42+KZ1Plosf4Vj3fxR8b3BJXUoYx6ba4HexGdxHtQN2Pu1usPFLUz+tT6HXS+N/FV0D9r1Z/fYSKoP4gv3Y+ZqV2/r+8NYWB3Yj8aDkdGNDoQ6B9Zn1Nd9WkP/LzOfq9Vpr7zPvAt/vc1QPTmkLMemaFQRnKu2WvtWPuxoPwo+2S9mxVYKw7mlrRRijFymyU3MxJ+Y00zyn+JqZR+Jq/dEuYDIx6s1HzetH4mimuULPqFFFFPQLBjNKBSUuaEUkhaTGaKUUmx8qEK0AUpNIaIky02FzRRRQxK4UE8UUUXKsApcUlLTuKwU6kFLQUFFFFA0FKBSUq0iRSKTFOI4ptFguT24BSio1baMUUxH//2Q==">
            <a:extLst>
              <a:ext uri="{FF2B5EF4-FFF2-40B4-BE49-F238E27FC236}">
                <a16:creationId xmlns:a16="http://schemas.microsoft.com/office/drawing/2014/main" id="{3A5F157C-B522-4B37-9970-1B458FAA3CB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8">
            <a:extLst>
              <a:ext uri="{FF2B5EF4-FFF2-40B4-BE49-F238E27FC236}">
                <a16:creationId xmlns:a16="http://schemas.microsoft.com/office/drawing/2014/main" id="{719287ED-9BBB-4B3B-BF83-C39A423C1100}"/>
              </a:ext>
            </a:extLst>
          </p:cNvPr>
          <p:cNvSpPr/>
          <p:nvPr/>
        </p:nvSpPr>
        <p:spPr>
          <a:xfrm>
            <a:off x="5974813" y="3244334"/>
            <a:ext cx="242374" cy="369332"/>
          </a:xfrm>
          <a:prstGeom prst="rect">
            <a:avLst/>
          </a:prstGeom>
        </p:spPr>
        <p:txBody>
          <a:bodyPr wrap="none">
            <a:spAutoFit/>
          </a:bodyPr>
          <a:lstStyle/>
          <a:p>
            <a:r>
              <a:rPr lang="en-GB">
                <a:solidFill>
                  <a:srgbClr val="000000"/>
                </a:solidFill>
                <a:latin typeface="Times New Roman" panose="02020603050405020304" pitchFamily="18" charset="0"/>
              </a:rPr>
              <a:t> </a:t>
            </a:r>
            <a:endParaRPr lang="en-GB"/>
          </a:p>
        </p:txBody>
      </p:sp>
      <p:pic>
        <p:nvPicPr>
          <p:cNvPr id="10" name="Picture 9">
            <a:extLst>
              <a:ext uri="{FF2B5EF4-FFF2-40B4-BE49-F238E27FC236}">
                <a16:creationId xmlns:a16="http://schemas.microsoft.com/office/drawing/2014/main" id="{3E924A0A-EF57-40A6-83A9-775AC41F0155}"/>
              </a:ext>
            </a:extLst>
          </p:cNvPr>
          <p:cNvPicPr>
            <a:picLocks noChangeAspect="1"/>
          </p:cNvPicPr>
          <p:nvPr/>
        </p:nvPicPr>
        <p:blipFill>
          <a:blip r:embed="rId2"/>
          <a:stretch>
            <a:fillRect/>
          </a:stretch>
        </p:blipFill>
        <p:spPr>
          <a:xfrm>
            <a:off x="2053244" y="2601106"/>
            <a:ext cx="3023820" cy="3984426"/>
          </a:xfrm>
          <a:prstGeom prst="rect">
            <a:avLst/>
          </a:prstGeom>
        </p:spPr>
      </p:pic>
      <p:sp>
        <p:nvSpPr>
          <p:cNvPr id="15" name="TextBox 14">
            <a:extLst>
              <a:ext uri="{FF2B5EF4-FFF2-40B4-BE49-F238E27FC236}">
                <a16:creationId xmlns:a16="http://schemas.microsoft.com/office/drawing/2014/main" id="{FA4CA6F9-ABEC-4F8D-94DB-13E66E48F530}"/>
              </a:ext>
            </a:extLst>
          </p:cNvPr>
          <p:cNvSpPr txBox="1"/>
          <p:nvPr/>
        </p:nvSpPr>
        <p:spPr>
          <a:xfrm>
            <a:off x="5943600" y="5591694"/>
            <a:ext cx="3996304" cy="923330"/>
          </a:xfrm>
          <a:prstGeom prst="rect">
            <a:avLst/>
          </a:prstGeom>
          <a:noFill/>
        </p:spPr>
        <p:txBody>
          <a:bodyPr wrap="square" rtlCol="0">
            <a:spAutoFit/>
          </a:bodyPr>
          <a:lstStyle/>
          <a:p>
            <a:endParaRPr lang="en-GB"/>
          </a:p>
          <a:p>
            <a:r>
              <a:rPr lang="en-GB"/>
              <a:t>Reprimand in private; praise in public</a:t>
            </a:r>
          </a:p>
          <a:p>
            <a:endParaRPr lang="en-GB"/>
          </a:p>
        </p:txBody>
      </p:sp>
      <p:pic>
        <p:nvPicPr>
          <p:cNvPr id="16" name="Picture 15">
            <a:extLst>
              <a:ext uri="{FF2B5EF4-FFF2-40B4-BE49-F238E27FC236}">
                <a16:creationId xmlns:a16="http://schemas.microsoft.com/office/drawing/2014/main" id="{6650C275-F7D6-47D8-A1C5-A7C75C64A48B}"/>
              </a:ext>
            </a:extLst>
          </p:cNvPr>
          <p:cNvPicPr>
            <a:picLocks noChangeAspect="1"/>
          </p:cNvPicPr>
          <p:nvPr/>
        </p:nvPicPr>
        <p:blipFill rotWithShape="1">
          <a:blip r:embed="rId3"/>
          <a:srcRect t="24848" b="23637"/>
          <a:stretch/>
        </p:blipFill>
        <p:spPr>
          <a:xfrm>
            <a:off x="5726627" y="2685896"/>
            <a:ext cx="3907824" cy="3018573"/>
          </a:xfrm>
          <a:prstGeom prst="rect">
            <a:avLst/>
          </a:prstGeom>
        </p:spPr>
      </p:pic>
    </p:spTree>
    <p:extLst>
      <p:ext uri="{BB962C8B-B14F-4D97-AF65-F5344CB8AC3E}">
        <p14:creationId xmlns:p14="http://schemas.microsoft.com/office/powerpoint/2010/main" val="267102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2737" y="331"/>
            <a:ext cx="10644348" cy="6278642"/>
          </a:xfrm>
          <a:prstGeom prst="rect">
            <a:avLst/>
          </a:prstGeom>
        </p:spPr>
        <p:txBody>
          <a:bodyPr wrap="square" lIns="91440" tIns="45720" rIns="91440" bIns="45720" anchor="t">
            <a:spAutoFit/>
          </a:bodyPr>
          <a:lstStyle/>
          <a:p>
            <a:pPr algn="ctr"/>
            <a:r>
              <a:rPr lang="en-GB" sz="3600" b="1" u="sng"/>
              <a:t>School Uniform and P.E kit</a:t>
            </a:r>
          </a:p>
          <a:p>
            <a:pPr algn="ctr"/>
            <a:endParaRPr lang="en-GB" sz="2400" b="1" u="sng"/>
          </a:p>
          <a:p>
            <a:r>
              <a:rPr lang="en-GB" sz="2000"/>
              <a:t>The website lays out the uniform expectations. We expect all children to be smartly presented. Please make sure all school uniform is labelled. Jewellery should not be worn, unless for religious reasons. Children can wear stud earrings which need to be removed for P.E lessons. All nails should be cut short and with no nail varnish.</a:t>
            </a:r>
          </a:p>
          <a:p>
            <a:endParaRPr lang="en-GB" sz="2000">
              <a:ea typeface="Calibri"/>
              <a:cs typeface="Calibri"/>
            </a:endParaRPr>
          </a:p>
          <a:p>
            <a:r>
              <a:rPr lang="en-GB" sz="2000"/>
              <a:t>We have a strict PE kit policy. </a:t>
            </a:r>
          </a:p>
          <a:p>
            <a:r>
              <a:rPr lang="en-GB" sz="2000"/>
              <a:t>The children are expected to wear:</a:t>
            </a:r>
          </a:p>
          <a:p>
            <a:pPr marL="571500" indent="-571500">
              <a:buFont typeface="Arial" panose="020B0604020202020204" pitchFamily="34" charset="0"/>
              <a:buChar char="•"/>
            </a:pPr>
            <a:r>
              <a:rPr lang="en-GB" sz="2000"/>
              <a:t>a plain white t-shirt</a:t>
            </a:r>
          </a:p>
          <a:p>
            <a:pPr marL="571500" indent="-571500">
              <a:buFont typeface="Arial" panose="020B0604020202020204" pitchFamily="34" charset="0"/>
              <a:buChar char="•"/>
            </a:pPr>
            <a:r>
              <a:rPr lang="en-GB" sz="2000"/>
              <a:t>plain navy or black shorts/tracksuit bottoms</a:t>
            </a:r>
          </a:p>
          <a:p>
            <a:pPr marL="571500" indent="-571500">
              <a:buFont typeface="Arial" panose="020B0604020202020204" pitchFamily="34" charset="0"/>
              <a:buChar char="•"/>
            </a:pPr>
            <a:r>
              <a:rPr lang="en-GB" sz="2000"/>
              <a:t>trainers</a:t>
            </a:r>
          </a:p>
          <a:p>
            <a:endParaRPr lang="en-GB" sz="2000">
              <a:ea typeface="Calibri"/>
              <a:cs typeface="Calibri"/>
            </a:endParaRPr>
          </a:p>
          <a:p>
            <a:r>
              <a:rPr lang="en-GB" sz="2000"/>
              <a:t>Children will be expected to come into school wearing their PE kit on </a:t>
            </a:r>
            <a:r>
              <a:rPr lang="en-GB" sz="2000" b="1"/>
              <a:t>PE days. </a:t>
            </a:r>
          </a:p>
          <a:p>
            <a:r>
              <a:rPr lang="en-GB" sz="2800">
                <a:solidFill>
                  <a:srgbClr val="FF0000"/>
                </a:solidFill>
              </a:rPr>
              <a:t>Ospreys: 	Monday</a:t>
            </a:r>
          </a:p>
          <a:p>
            <a:r>
              <a:rPr lang="en-GB" sz="2800">
                <a:solidFill>
                  <a:srgbClr val="FF0000"/>
                </a:solidFill>
              </a:rPr>
              <a:t>Eagles: 	Friday</a:t>
            </a:r>
          </a:p>
          <a:p>
            <a:r>
              <a:rPr lang="en-GB" sz="2800">
                <a:solidFill>
                  <a:srgbClr val="FF0000"/>
                </a:solidFill>
              </a:rPr>
              <a:t>Falcons: 	Friday</a:t>
            </a:r>
          </a:p>
          <a:p>
            <a:endParaRPr lang="en-GB"/>
          </a:p>
        </p:txBody>
      </p:sp>
      <p:pic>
        <p:nvPicPr>
          <p:cNvPr id="3" name="Picture 2" descr="School Uniform – The Minster Junior School">
            <a:extLst>
              <a:ext uri="{FF2B5EF4-FFF2-40B4-BE49-F238E27FC236}">
                <a16:creationId xmlns:a16="http://schemas.microsoft.com/office/drawing/2014/main" id="{F42924B3-1D1D-640B-FFC3-F585857B023C}"/>
              </a:ext>
            </a:extLst>
          </p:cNvPr>
          <p:cNvPicPr>
            <a:picLocks noChangeAspect="1"/>
          </p:cNvPicPr>
          <p:nvPr/>
        </p:nvPicPr>
        <p:blipFill>
          <a:blip r:embed="rId2"/>
          <a:srcRect l="9621" r="25073" b="444"/>
          <a:stretch>
            <a:fillRect/>
          </a:stretch>
        </p:blipFill>
        <p:spPr>
          <a:xfrm>
            <a:off x="8929841" y="2016906"/>
            <a:ext cx="2823389" cy="2824188"/>
          </a:xfrm>
          <a:prstGeom prst="rect">
            <a:avLst/>
          </a:prstGeom>
        </p:spPr>
      </p:pic>
    </p:spTree>
    <p:extLst>
      <p:ext uri="{BB962C8B-B14F-4D97-AF65-F5344CB8AC3E}">
        <p14:creationId xmlns:p14="http://schemas.microsoft.com/office/powerpoint/2010/main" val="438837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BFB"/>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8387" y="0"/>
            <a:ext cx="10058400" cy="1450757"/>
          </a:xfrm>
        </p:spPr>
        <p:txBody>
          <a:bodyPr/>
          <a:lstStyle/>
          <a:p>
            <a:r>
              <a:rPr lang="en-US"/>
              <a:t>A</a:t>
            </a:r>
            <a:r>
              <a:rPr lang="en-GB" err="1"/>
              <a:t>ttendance</a:t>
            </a:r>
            <a:r>
              <a:rPr lang="en-GB"/>
              <a:t> Matters </a:t>
            </a:r>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Free-form: Shape 2134767175"/>
          <p:cNvSpPr/>
          <p:nvPr/>
        </p:nvSpPr>
        <p:spPr>
          <a:xfrm>
            <a:off x="-5715" y="0"/>
            <a:ext cx="8890" cy="10650220"/>
          </a:xfrm>
          <a:custGeom>
            <a:avLst/>
            <a:gdLst/>
            <a:ahLst/>
            <a:cxnLst/>
            <a:rect l="l" t="t" r="r" b="b"/>
            <a:pathLst>
              <a:path w="14" h="16772" extrusionOk="0">
                <a:moveTo>
                  <a:pt x="0" y="16771"/>
                </a:moveTo>
                <a:lnTo>
                  <a:pt x="0" y="0"/>
                </a:lnTo>
                <a:lnTo>
                  <a:pt x="14" y="0"/>
                </a:lnTo>
                <a:lnTo>
                  <a:pt x="14" y="0"/>
                </a:lnTo>
                <a:lnTo>
                  <a:pt x="14" y="16771"/>
                </a:lnTo>
                <a:lnTo>
                  <a:pt x="0" y="16771"/>
                </a:lnTo>
                <a:close/>
              </a:path>
            </a:pathLst>
          </a:custGeom>
          <a:solidFill>
            <a:srgbClr val="000000"/>
          </a:solidFill>
          <a:ln>
            <a:noFill/>
          </a:ln>
        </p:spPr>
        <p:txBody>
          <a:bodyPr spcFirstLastPara="1" wrap="square" lIns="91425" tIns="91425" rIns="91425" bIns="91425" anchor="ctr" anchorCtr="0">
            <a:noAutofit/>
          </a:bodyPr>
          <a:lstStyle/>
          <a:p>
            <a:endParaRPr lang="en-GB"/>
          </a:p>
        </p:txBody>
      </p:sp>
      <p:sp>
        <p:nvSpPr>
          <p:cNvPr id="10" name="Rectangle 6"/>
          <p:cNvSpPr>
            <a:spLocks noChangeArrowheads="1"/>
          </p:cNvSpPr>
          <p:nvPr/>
        </p:nvSpPr>
        <p:spPr bwMode="auto">
          <a:xfrm rot="10800000" flipV="1">
            <a:off x="1417981" y="1800838"/>
            <a:ext cx="8825947"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n-GB" altLang="en-US" sz="2000">
                <a:solidFill>
                  <a:srgbClr val="000000"/>
                </a:solidFill>
                <a:ea typeface="Aptos" charset="0"/>
                <a:cs typeface="Aptos" charset="0"/>
              </a:rPr>
              <a:t>We</a:t>
            </a:r>
            <a:r>
              <a:rPr kumimoji="0" lang="en-GB" altLang="en-US" sz="2000" b="0" i="0" u="none" strike="noStrike" cap="none" normalizeH="0" baseline="0">
                <a:ln>
                  <a:noFill/>
                </a:ln>
                <a:solidFill>
                  <a:srgbClr val="000000"/>
                </a:solidFill>
                <a:effectLst/>
                <a:ea typeface="Aptos" charset="0"/>
                <a:cs typeface="Aptos" charset="0"/>
              </a:rPr>
              <a:t> aim for</a:t>
            </a:r>
            <a:r>
              <a:rPr kumimoji="0" lang="en-GB" altLang="en-US" sz="2000" b="0" i="0" u="none" strike="noStrike" cap="none" normalizeH="0" baseline="0">
                <a:ln>
                  <a:noFill/>
                </a:ln>
                <a:solidFill>
                  <a:schemeClr val="tx1"/>
                </a:solidFill>
                <a:effectLst/>
                <a:ea typeface="Aptos" charset="0"/>
                <a:cs typeface="Aptos" charset="0"/>
              </a:rPr>
              <a:t> students</a:t>
            </a:r>
            <a:r>
              <a:rPr kumimoji="0" lang="en-GB" altLang="en-US" sz="2000" b="0" i="0" u="none" strike="noStrike" cap="none" normalizeH="0" baseline="0">
                <a:ln>
                  <a:noFill/>
                </a:ln>
                <a:solidFill>
                  <a:srgbClr val="000000"/>
                </a:solidFill>
                <a:effectLst/>
                <a:ea typeface="Aptos" charset="0"/>
                <a:cs typeface="Aptos" charset="0"/>
              </a:rPr>
              <a:t> to achieve at least 96% attendance for a full school year. </a:t>
            </a: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2000">
              <a:solidFill>
                <a:srgbClr val="000000"/>
              </a:solidFill>
              <a:ea typeface="Aptos" charset="0"/>
              <a:cs typeface="Aptos"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a:ln>
                  <a:noFill/>
                </a:ln>
                <a:solidFill>
                  <a:srgbClr val="000000"/>
                </a:solidFill>
                <a:effectLst/>
                <a:ea typeface="Aptos" charset="0"/>
                <a:cs typeface="Aptos" charset="0"/>
              </a:rPr>
              <a:t>If </a:t>
            </a:r>
            <a:r>
              <a:rPr kumimoji="0" lang="en-GB" altLang="en-US" sz="2000" b="0" i="0" u="none" strike="noStrike" cap="none" normalizeH="0" baseline="0">
                <a:ln>
                  <a:noFill/>
                </a:ln>
                <a:solidFill>
                  <a:schemeClr val="tx1"/>
                </a:solidFill>
                <a:effectLst/>
                <a:ea typeface="Aptos" charset="0"/>
                <a:cs typeface="Aptos" charset="0"/>
              </a:rPr>
              <a:t>pupils</a:t>
            </a:r>
            <a:r>
              <a:rPr kumimoji="0" lang="en-GB" altLang="en-US" sz="2000" b="0" i="0" u="none" strike="noStrike" cap="none" normalizeH="0" baseline="0">
                <a:ln>
                  <a:noFill/>
                </a:ln>
                <a:solidFill>
                  <a:srgbClr val="000000"/>
                </a:solidFill>
                <a:effectLst/>
                <a:ea typeface="Aptos" charset="0"/>
                <a:cs typeface="Aptos" charset="0"/>
              </a:rPr>
              <a:t> are absent from school, they will miss key learning opportunities resulting in gaps in their knowledge and understanding. This can significantly impact upon their learning and development. </a:t>
            </a: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2000">
              <a:solidFill>
                <a:srgbClr val="000000"/>
              </a:solidFill>
              <a:ea typeface="Aptos" charset="0"/>
              <a:cs typeface="Aptos"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a:ln>
                  <a:noFill/>
                </a:ln>
                <a:solidFill>
                  <a:srgbClr val="000000"/>
                </a:solidFill>
                <a:effectLst/>
                <a:ea typeface="Aptos" charset="0"/>
                <a:cs typeface="Aptos" charset="0"/>
              </a:rPr>
              <a:t>Absence from school should only occur when a child is unfit to learn, where there is an exceptional circumstance or when the child has a day of religious observance. </a:t>
            </a: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2000">
              <a:solidFill>
                <a:srgbClr val="000000"/>
              </a:solidFill>
              <a:ea typeface="Aptos" charset="0"/>
              <a:cs typeface="Aptos"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a:ln>
                  <a:noFill/>
                </a:ln>
                <a:solidFill>
                  <a:srgbClr val="000000"/>
                </a:solidFill>
                <a:effectLst/>
                <a:ea typeface="Aptos" charset="0"/>
                <a:cs typeface="Aptos" charset="0"/>
              </a:rPr>
              <a:t>If you have exceptional circumstances and wish to request a leave of absence during term time, you can complete the request form (available from the office and school website) and return it to the school office as far in advance of the requested leave period as possible.</a:t>
            </a:r>
            <a:endParaRPr kumimoji="0" lang="en-GB" altLang="en-US" sz="2000" b="0" i="0" u="none" strike="noStrike" cap="none" normalizeH="0" baseline="0">
              <a:ln>
                <a:noFill/>
              </a:ln>
              <a:solidFill>
                <a:schemeClr val="tx1"/>
              </a:solidFill>
              <a:effectLst/>
            </a:endParaRPr>
          </a:p>
        </p:txBody>
      </p:sp>
      <p:pic>
        <p:nvPicPr>
          <p:cNvPr id="11" name="Picture 10"/>
          <p:cNvPicPr>
            <a:picLocks noChangeAspect="1"/>
          </p:cNvPicPr>
          <p:nvPr/>
        </p:nvPicPr>
        <p:blipFill>
          <a:blip r:embed="rId2"/>
          <a:stretch>
            <a:fillRect/>
          </a:stretch>
        </p:blipFill>
        <p:spPr>
          <a:xfrm>
            <a:off x="7114139" y="457199"/>
            <a:ext cx="4029426" cy="993557"/>
          </a:xfrm>
          <a:prstGeom prst="rect">
            <a:avLst/>
          </a:prstGeom>
        </p:spPr>
      </p:pic>
      <p:sp>
        <p:nvSpPr>
          <p:cNvPr id="3" name="AutoShape 2" descr="https://ukc-powerpoint.officeapps.live.com/pods/GetClipboardImage.ashx?Id=e412b703-1b16-43ec-b720-2f080c93bac7&amp;DC=GUK5&amp;pkey=0be48488-d91a-44ca-b1c8-6676a4f609ca&amp;wdwaccluster=GUK5">
            <a:extLst>
              <a:ext uri="{FF2B5EF4-FFF2-40B4-BE49-F238E27FC236}">
                <a16:creationId xmlns:a16="http://schemas.microsoft.com/office/drawing/2014/main" id="{6AF9B5DE-F0F4-44E4-8633-7AEDFC96BC7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911702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59069" y="300403"/>
            <a:ext cx="4208585" cy="1325563"/>
          </a:xfrm>
        </p:spPr>
        <p:txBody>
          <a:bodyPr/>
          <a:lstStyle/>
          <a:p>
            <a:pPr algn="ctr"/>
            <a:r>
              <a:rPr lang="en-GB" u="sng"/>
              <a:t>English</a:t>
            </a:r>
          </a:p>
        </p:txBody>
      </p:sp>
      <p:sp>
        <p:nvSpPr>
          <p:cNvPr id="8" name="Content Placeholder 7"/>
          <p:cNvSpPr>
            <a:spLocks noGrp="1"/>
          </p:cNvSpPr>
          <p:nvPr>
            <p:ph idx="1"/>
          </p:nvPr>
        </p:nvSpPr>
        <p:spPr>
          <a:xfrm>
            <a:off x="161192" y="1298942"/>
            <a:ext cx="6151685" cy="4331799"/>
          </a:xfrm>
        </p:spPr>
        <p:txBody>
          <a:bodyPr vert="horz" lIns="91440" tIns="45720" rIns="91440" bIns="45720" rtlCol="0" anchor="t">
            <a:normAutofit/>
          </a:bodyPr>
          <a:lstStyle/>
          <a:p>
            <a:pPr marL="0" indent="0">
              <a:buNone/>
            </a:pPr>
            <a:r>
              <a:rPr lang="en-GB" dirty="0"/>
              <a:t>I</a:t>
            </a:r>
            <a:r>
              <a:rPr lang="en-GB" sz="2200" dirty="0"/>
              <a:t>n English we focus on a range of different texts, for teaching both reading and writing skills. The children produce a variety of writing reflecting different genres. </a:t>
            </a:r>
            <a:endParaRPr lang="en-US" sz="2200" dirty="0">
              <a:ea typeface="Calibri"/>
              <a:cs typeface="Calibri"/>
            </a:endParaRPr>
          </a:p>
          <a:p>
            <a:pPr marL="0" indent="0">
              <a:buNone/>
            </a:pPr>
            <a:r>
              <a:rPr lang="en-GB" sz="2200" dirty="0">
                <a:ea typeface="Calibri"/>
                <a:cs typeface="Calibri"/>
              </a:rPr>
              <a:t>We place enormous value on reading as it is foundational for all subjects. </a:t>
            </a:r>
            <a:endParaRPr lang="en-US" sz="2200">
              <a:ea typeface="Calibri"/>
              <a:cs typeface="Calibri"/>
            </a:endParaRPr>
          </a:p>
          <a:p>
            <a:pPr marL="0" indent="0">
              <a:buNone/>
            </a:pPr>
            <a:r>
              <a:rPr lang="en-GB" sz="2200" dirty="0">
                <a:ea typeface="Calibri"/>
                <a:cs typeface="Calibri"/>
              </a:rPr>
              <a:t>Children must read daily to understand vocabulary along with the purpose of writing. </a:t>
            </a:r>
            <a:r>
              <a:rPr lang="en-GB" sz="2200" u="sng" dirty="0">
                <a:ea typeface="Calibri"/>
                <a:cs typeface="Calibri"/>
              </a:rPr>
              <a:t>Some </a:t>
            </a:r>
            <a:r>
              <a:rPr lang="en-GB" sz="2200" dirty="0">
                <a:ea typeface="Calibri"/>
                <a:cs typeface="Calibri"/>
              </a:rPr>
              <a:t>books that we are looking at in Year 6 are:</a:t>
            </a:r>
            <a:endParaRPr lang="en-US" sz="2200" dirty="0">
              <a:ea typeface="Calibri"/>
              <a:cs typeface="Calibri"/>
            </a:endParaRPr>
          </a:p>
          <a:p>
            <a:pPr marL="0" indent="0">
              <a:buNone/>
            </a:pPr>
            <a:endParaRPr lang="en-GB">
              <a:ea typeface="Calibri"/>
              <a:cs typeface="Calibri"/>
            </a:endParaRPr>
          </a:p>
          <a:p>
            <a:pPr marL="0" indent="0">
              <a:buNone/>
            </a:pPr>
            <a:endParaRPr lang="en-GB">
              <a:ea typeface="Calibri"/>
              <a:cs typeface="Calibri"/>
            </a:endParaRPr>
          </a:p>
          <a:p>
            <a:pPr marL="0" indent="0">
              <a:buNone/>
            </a:pPr>
            <a:endParaRPr lang="en-GB">
              <a:ea typeface="Calibri"/>
              <a:cs typeface="Calibri"/>
            </a:endParaRPr>
          </a:p>
          <a:p>
            <a:pPr marL="0" indent="0">
              <a:buNone/>
            </a:pPr>
            <a:endParaRPr lang="en-GB">
              <a:ea typeface="Calibri"/>
              <a:cs typeface="Calibri"/>
            </a:endParaRPr>
          </a:p>
          <a:p>
            <a:pPr marL="457200" indent="-457200"/>
            <a:endParaRPr lang="en-GB">
              <a:ea typeface="Calibri"/>
              <a:cs typeface="Calibri"/>
            </a:endParaRPr>
          </a:p>
          <a:p>
            <a:pPr marL="0" indent="0">
              <a:buNone/>
            </a:pPr>
            <a:endParaRPr lang="en-GB">
              <a:ea typeface="Calibri"/>
              <a:cs typeface="Calibri"/>
            </a:endParaRPr>
          </a:p>
        </p:txBody>
      </p:sp>
      <p:pic>
        <p:nvPicPr>
          <p:cNvPr id="2" name="Picture 1"/>
          <p:cNvPicPr>
            <a:picLocks noChangeAspect="1"/>
          </p:cNvPicPr>
          <p:nvPr/>
        </p:nvPicPr>
        <p:blipFill>
          <a:blip r:embed="rId2"/>
          <a:stretch>
            <a:fillRect/>
          </a:stretch>
        </p:blipFill>
        <p:spPr>
          <a:xfrm>
            <a:off x="159848" y="5626588"/>
            <a:ext cx="1948718" cy="1054101"/>
          </a:xfrm>
          <a:prstGeom prst="rect">
            <a:avLst/>
          </a:prstGeom>
        </p:spPr>
      </p:pic>
      <p:cxnSp>
        <p:nvCxnSpPr>
          <p:cNvPr id="4" name="Straight Connector 3"/>
          <p:cNvCxnSpPr/>
          <p:nvPr/>
        </p:nvCxnSpPr>
        <p:spPr>
          <a:xfrm>
            <a:off x="6238142" y="564172"/>
            <a:ext cx="23447" cy="5977305"/>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6312877" y="249114"/>
            <a:ext cx="640666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400" b="0" i="0" u="sng" strike="noStrike" kern="1200" cap="none" spc="0" normalizeH="0" baseline="0" noProof="0">
                <a:ln>
                  <a:noFill/>
                </a:ln>
                <a:solidFill>
                  <a:prstClr val="black"/>
                </a:solidFill>
                <a:effectLst/>
                <a:uLnTx/>
                <a:uFillTx/>
                <a:latin typeface="Calibri Light" panose="020F0302020204030204"/>
                <a:ea typeface="+mj-ea"/>
                <a:cs typeface="+mj-cs"/>
              </a:rPr>
              <a:t>Maths </a:t>
            </a:r>
          </a:p>
        </p:txBody>
      </p:sp>
      <p:sp>
        <p:nvSpPr>
          <p:cNvPr id="6" name="Rectangle 5"/>
          <p:cNvSpPr/>
          <p:nvPr/>
        </p:nvSpPr>
        <p:spPr>
          <a:xfrm>
            <a:off x="6292362" y="1294422"/>
            <a:ext cx="5734539"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We follow the </a:t>
            </a:r>
            <a:r>
              <a:rPr kumimoji="0" lang="en-GB" sz="2400" b="1" i="1" u="none" strike="noStrike" kern="1200" cap="none" spc="0" normalizeH="0" baseline="0" noProof="0">
                <a:ln>
                  <a:noFill/>
                </a:ln>
                <a:solidFill>
                  <a:prstClr val="black"/>
                </a:solidFill>
                <a:effectLst/>
                <a:uLnTx/>
                <a:uFillTx/>
                <a:latin typeface="Calibri" panose="020F0502020204030204"/>
                <a:ea typeface="+mn-ea"/>
                <a:cs typeface="+mn-cs"/>
              </a:rPr>
              <a:t>White Rose</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 scheme and the Teaching for Mastery approach .</a:t>
            </a:r>
            <a:endParaRPr kumimoji="0" lang="en-GB" sz="24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pic>
        <p:nvPicPr>
          <p:cNvPr id="10" name="Picture 9"/>
          <p:cNvPicPr>
            <a:picLocks noChangeAspect="1"/>
          </p:cNvPicPr>
          <p:nvPr/>
        </p:nvPicPr>
        <p:blipFill>
          <a:blip r:embed="rId3"/>
          <a:stretch>
            <a:fillRect/>
          </a:stretch>
        </p:blipFill>
        <p:spPr>
          <a:xfrm>
            <a:off x="10520893" y="5273106"/>
            <a:ext cx="1438396" cy="1409089"/>
          </a:xfrm>
          <a:prstGeom prst="rect">
            <a:avLst/>
          </a:prstGeom>
        </p:spPr>
      </p:pic>
      <p:sp>
        <p:nvSpPr>
          <p:cNvPr id="11" name="Rectangle 10"/>
          <p:cNvSpPr/>
          <p:nvPr/>
        </p:nvSpPr>
        <p:spPr>
          <a:xfrm>
            <a:off x="6367870" y="2125419"/>
            <a:ext cx="5341510" cy="384720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sng" strike="noStrike" kern="1200" cap="none" spc="0" normalizeH="0" baseline="0" noProof="0">
                <a:ln>
                  <a:noFill/>
                </a:ln>
                <a:solidFill>
                  <a:prstClr val="black"/>
                </a:solidFill>
                <a:effectLst/>
                <a:uLnTx/>
                <a:uFillTx/>
                <a:latin typeface="Calibri" panose="020F0502020204030204"/>
                <a:ea typeface="+mn-ea"/>
                <a:cs typeface="+mn-cs"/>
              </a:rPr>
              <a:t>The topics we cover:</a:t>
            </a:r>
          </a:p>
          <a:p>
            <a:pPr marL="0" marR="0" lvl="0" indent="0" algn="l" defTabSz="914400" rtl="0" eaLnBrk="1" fontAlgn="auto" latinLnBrk="0" hangingPunct="1">
              <a:lnSpc>
                <a:spcPct val="100000"/>
              </a:lnSpc>
              <a:spcBef>
                <a:spcPts val="0"/>
              </a:spcBef>
              <a:spcAft>
                <a:spcPts val="0"/>
              </a:spcAft>
              <a:buClrTx/>
              <a:buSzTx/>
              <a:buFont typeface="Arial"/>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Place value up to 10 million</a:t>
            </a:r>
            <a:endParaRPr kumimoji="0" lang="en-GB" sz="20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a:cs typeface="Calibri"/>
              </a:rPr>
              <a:t>Roman numerals </a:t>
            </a:r>
          </a:p>
          <a:p>
            <a:pPr marL="0" marR="0" lvl="0" indent="0" algn="l" defTabSz="914400" rtl="0" eaLnBrk="1" fontAlgn="auto" latinLnBrk="0" hangingPunct="1">
              <a:lnSpc>
                <a:spcPct val="100000"/>
              </a:lnSpc>
              <a:spcBef>
                <a:spcPts val="0"/>
              </a:spcBef>
              <a:spcAft>
                <a:spcPts val="0"/>
              </a:spcAft>
              <a:buClrTx/>
              <a:buSzTx/>
              <a:buFont typeface="Arial"/>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a:cs typeface="Calibri"/>
              </a:rPr>
              <a:t>Negative numbers</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a:cs typeface="Calibri"/>
              </a:rPr>
              <a:t>Four operations +, -, x, /</a:t>
            </a:r>
          </a:p>
          <a:p>
            <a:pPr marL="0" marR="0" lvl="0" indent="0" algn="l" defTabSz="914400" rtl="0" eaLnBrk="1" fontAlgn="auto" latinLnBrk="0" hangingPunct="1">
              <a:lnSpc>
                <a:spcPct val="100000"/>
              </a:lnSpc>
              <a:spcBef>
                <a:spcPts val="0"/>
              </a:spcBef>
              <a:spcAft>
                <a:spcPts val="0"/>
              </a:spcAft>
              <a:buClrTx/>
              <a:buSzTx/>
              <a:buFont typeface="Arial"/>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a:cs typeface="Calibri"/>
              </a:rPr>
              <a:t>Fractions, Decimals and Percentages</a:t>
            </a:r>
          </a:p>
          <a:p>
            <a:pPr marL="0" marR="0" lvl="0" indent="0" algn="l" defTabSz="914400" rtl="0" eaLnBrk="1" fontAlgn="auto" latinLnBrk="0" hangingPunct="1">
              <a:lnSpc>
                <a:spcPct val="100000"/>
              </a:lnSpc>
              <a:spcBef>
                <a:spcPts val="0"/>
              </a:spcBef>
              <a:spcAft>
                <a:spcPts val="0"/>
              </a:spcAft>
              <a:buClrTx/>
              <a:buSzTx/>
              <a:buFont typeface="Arial"/>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a:cs typeface="Calibri"/>
              </a:rPr>
              <a:t>Measures: length, mass, capacity, area, volume</a:t>
            </a:r>
          </a:p>
          <a:p>
            <a:pPr marL="0" marR="0" lvl="0" indent="0" algn="l" defTabSz="914400" rtl="0" eaLnBrk="1" fontAlgn="auto" latinLnBrk="0" hangingPunct="1">
              <a:lnSpc>
                <a:spcPct val="100000"/>
              </a:lnSpc>
              <a:spcBef>
                <a:spcPts val="0"/>
              </a:spcBef>
              <a:spcAft>
                <a:spcPts val="0"/>
              </a:spcAft>
              <a:buClrTx/>
              <a:buSzTx/>
              <a:buFont typeface="Arial"/>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a:cs typeface="Calibri"/>
              </a:rPr>
              <a:t>Shapes: 2-D and 3-D </a:t>
            </a:r>
          </a:p>
          <a:p>
            <a:pPr marL="0" marR="0" lvl="0" indent="0" algn="l" defTabSz="914400" rtl="0" eaLnBrk="1" fontAlgn="auto" latinLnBrk="0" hangingPunct="1">
              <a:lnSpc>
                <a:spcPct val="100000"/>
              </a:lnSpc>
              <a:spcBef>
                <a:spcPts val="0"/>
              </a:spcBef>
              <a:spcAft>
                <a:spcPts val="0"/>
              </a:spcAft>
              <a:buClrTx/>
              <a:buSzTx/>
              <a:buFont typeface="Arial"/>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a:cs typeface="Calibri"/>
              </a:rPr>
              <a:t>Statistics</a:t>
            </a:r>
          </a:p>
          <a:p>
            <a:pPr marL="0" marR="0" lvl="0" indent="0" algn="l" defTabSz="914400" rtl="0" eaLnBrk="1" fontAlgn="auto" latinLnBrk="0" hangingPunct="1">
              <a:lnSpc>
                <a:spcPct val="100000"/>
              </a:lnSpc>
              <a:spcBef>
                <a:spcPts val="0"/>
              </a:spcBef>
              <a:spcAft>
                <a:spcPts val="0"/>
              </a:spcAft>
              <a:buClrTx/>
              <a:buSzTx/>
              <a:buFont typeface="Arial"/>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a:cs typeface="Calibri"/>
              </a:rPr>
              <a:t>Position and Direction: co-ordinates</a:t>
            </a:r>
          </a:p>
          <a:p>
            <a:pPr marL="0" marR="0" lvl="0" indent="0" algn="l" defTabSz="914400" rtl="0" eaLnBrk="1" fontAlgn="auto" latinLnBrk="0" hangingPunct="1">
              <a:lnSpc>
                <a:spcPct val="100000"/>
              </a:lnSpc>
              <a:spcBef>
                <a:spcPts val="0"/>
              </a:spcBef>
              <a:spcAft>
                <a:spcPts val="0"/>
              </a:spcAft>
              <a:buClrTx/>
              <a:buSzTx/>
              <a:buFont typeface="Arial"/>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Calibri"/>
                <a:cs typeface="Calibri"/>
              </a:rPr>
              <a:t>Converting units of measurement</a:t>
            </a:r>
          </a:p>
          <a:p>
            <a:pPr marL="0" marR="0" lvl="0" indent="0" algn="l" defTabSz="914400" rtl="0" eaLnBrk="1" fontAlgn="auto" latinLnBrk="0" hangingPunct="1">
              <a:lnSpc>
                <a:spcPct val="100000"/>
              </a:lnSpc>
              <a:spcBef>
                <a:spcPts val="0"/>
              </a:spcBef>
              <a:spcAft>
                <a:spcPts val="0"/>
              </a:spcAft>
              <a:buClrTx/>
              <a:buSzTx/>
              <a:buFont typeface="Arial"/>
              <a:buChar char="•"/>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sp>
        <p:nvSpPr>
          <p:cNvPr id="5" name="TextBox 4">
            <a:extLst>
              <a:ext uri="{FF2B5EF4-FFF2-40B4-BE49-F238E27FC236}">
                <a16:creationId xmlns:a16="http://schemas.microsoft.com/office/drawing/2014/main" id="{96C29E65-063D-01A3-095E-71A840E5101C}"/>
              </a:ext>
            </a:extLst>
          </p:cNvPr>
          <p:cNvSpPr txBox="1"/>
          <p:nvPr/>
        </p:nvSpPr>
        <p:spPr>
          <a:xfrm>
            <a:off x="5329930" y="102577"/>
            <a:ext cx="193105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a:ln>
                  <a:noFill/>
                </a:ln>
                <a:solidFill>
                  <a:prstClr val="black"/>
                </a:solidFill>
                <a:effectLst/>
                <a:uLnTx/>
                <a:uFillTx/>
                <a:latin typeface="Calibri" panose="020F0502020204030204"/>
                <a:ea typeface="Calibri"/>
                <a:cs typeface="Calibri"/>
              </a:rPr>
              <a:t>Our Curriculum</a:t>
            </a:r>
          </a:p>
        </p:txBody>
      </p:sp>
      <p:pic>
        <p:nvPicPr>
          <p:cNvPr id="12" name="Picture 11">
            <a:extLst>
              <a:ext uri="{FF2B5EF4-FFF2-40B4-BE49-F238E27FC236}">
                <a16:creationId xmlns:a16="http://schemas.microsoft.com/office/drawing/2014/main" id="{148FE30A-5DF6-49F6-958B-4C8F2813050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00" b="98800" l="10000" r="90000"/>
                    </a14:imgEffect>
                  </a14:imgLayer>
                </a14:imgProps>
              </a:ext>
            </a:extLst>
          </a:blip>
          <a:stretch>
            <a:fillRect/>
          </a:stretch>
        </p:blipFill>
        <p:spPr>
          <a:xfrm>
            <a:off x="1352024" y="5126490"/>
            <a:ext cx="1696835" cy="1696835"/>
          </a:xfrm>
          <a:prstGeom prst="rect">
            <a:avLst/>
          </a:prstGeom>
        </p:spPr>
      </p:pic>
      <p:pic>
        <p:nvPicPr>
          <p:cNvPr id="13" name="Picture 12">
            <a:extLst>
              <a:ext uri="{FF2B5EF4-FFF2-40B4-BE49-F238E27FC236}">
                <a16:creationId xmlns:a16="http://schemas.microsoft.com/office/drawing/2014/main" id="{141F058B-1FF4-4A87-845E-E22E3C457339}"/>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0" b="100000" l="13208" r="85283">
                        <a14:foregroundMark x1="40755" y1="17736" x2="64151" y2="16226"/>
                        <a14:foregroundMark x1="59623" y1="11321" x2="23396" y2="25283"/>
                        <a14:foregroundMark x1="30943" y1="20755" x2="75849" y2="24151"/>
                        <a14:foregroundMark x1="60755" y1="33208" x2="35849" y2="33962"/>
                      </a14:backgroundRemoval>
                    </a14:imgEffect>
                  </a14:imgLayer>
                </a14:imgProps>
              </a:ext>
            </a:extLst>
          </a:blip>
          <a:srcRect l="13881" r="13160"/>
          <a:stretch/>
        </p:blipFill>
        <p:spPr>
          <a:xfrm>
            <a:off x="2645802" y="5172841"/>
            <a:ext cx="1168954" cy="1602216"/>
          </a:xfrm>
          <a:prstGeom prst="rect">
            <a:avLst/>
          </a:prstGeom>
        </p:spPr>
      </p:pic>
      <p:pic>
        <p:nvPicPr>
          <p:cNvPr id="14" name="Picture 13">
            <a:extLst>
              <a:ext uri="{FF2B5EF4-FFF2-40B4-BE49-F238E27FC236}">
                <a16:creationId xmlns:a16="http://schemas.microsoft.com/office/drawing/2014/main" id="{459CB6B9-051B-4A00-960E-AD2823B7BB22}"/>
              </a:ext>
            </a:extLst>
          </p:cNvPr>
          <p:cNvPicPr>
            <a:picLocks noChangeAspect="1"/>
          </p:cNvPicPr>
          <p:nvPr/>
        </p:nvPicPr>
        <p:blipFill rotWithShape="1">
          <a:blip r:embed="rId8"/>
          <a:srcRect l="19386"/>
          <a:stretch/>
        </p:blipFill>
        <p:spPr>
          <a:xfrm>
            <a:off x="3851130" y="5172842"/>
            <a:ext cx="1109547" cy="1598071"/>
          </a:xfrm>
          <a:prstGeom prst="rect">
            <a:avLst/>
          </a:prstGeom>
        </p:spPr>
      </p:pic>
      <p:pic>
        <p:nvPicPr>
          <p:cNvPr id="15" name="Picture 4" descr="Fly Me Home a book by Polly Ho-Yen.">
            <a:extLst>
              <a:ext uri="{FF2B5EF4-FFF2-40B4-BE49-F238E27FC236}">
                <a16:creationId xmlns:a16="http://schemas.microsoft.com/office/drawing/2014/main" id="{70B64FB8-C623-4384-BB97-D18B15079B3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60329" y="5172843"/>
            <a:ext cx="1041942" cy="159807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B25912A-4E52-4AA5-8F2C-BD71DA9A1CE6}"/>
              </a:ext>
            </a:extLst>
          </p:cNvPr>
          <p:cNvPicPr>
            <a:picLocks noChangeAspect="1"/>
          </p:cNvPicPr>
          <p:nvPr/>
        </p:nvPicPr>
        <p:blipFill>
          <a:blip r:embed="rId10"/>
          <a:stretch>
            <a:fillRect/>
          </a:stretch>
        </p:blipFill>
        <p:spPr>
          <a:xfrm>
            <a:off x="7835361" y="5747541"/>
            <a:ext cx="1948718" cy="1053929"/>
          </a:xfrm>
          <a:prstGeom prst="rect">
            <a:avLst/>
          </a:prstGeom>
        </p:spPr>
      </p:pic>
    </p:spTree>
    <p:extLst>
      <p:ext uri="{BB962C8B-B14F-4D97-AF65-F5344CB8AC3E}">
        <p14:creationId xmlns:p14="http://schemas.microsoft.com/office/powerpoint/2010/main" val="55455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2516" y="278938"/>
            <a:ext cx="11489380" cy="7232749"/>
          </a:xfrm>
          <a:prstGeom prst="rect">
            <a:avLst/>
          </a:prstGeom>
          <a:noFill/>
        </p:spPr>
        <p:txBody>
          <a:bodyPr wrap="square" rtlCol="0">
            <a:spAutoFit/>
          </a:bodyPr>
          <a:lstStyle/>
          <a:p>
            <a:r>
              <a:rPr lang="en-GB" sz="3200"/>
              <a:t>As a Church of England school, we have our Religious Education learning at the core of our school life.</a:t>
            </a:r>
          </a:p>
          <a:p>
            <a:endParaRPr lang="en-GB" sz="3200"/>
          </a:p>
          <a:p>
            <a:r>
              <a:rPr lang="en-GB" sz="3200"/>
              <a:t>In Year 6, the first topic that we learn about is </a:t>
            </a:r>
            <a:r>
              <a:rPr lang="en-GB" sz="3200" b="1"/>
              <a:t>How the Christian message has survived over the years</a:t>
            </a:r>
            <a:r>
              <a:rPr lang="en-GB" sz="3200"/>
              <a:t> which is centred around Christian teachings. </a:t>
            </a:r>
          </a:p>
          <a:p>
            <a:endParaRPr lang="en-GB" sz="3200"/>
          </a:p>
          <a:p>
            <a:r>
              <a:rPr lang="en-GB" sz="3200"/>
              <a:t>In R.E., over the year, </a:t>
            </a:r>
          </a:p>
          <a:p>
            <a:r>
              <a:rPr lang="en-GB" sz="3200"/>
              <a:t>we cover the religions of </a:t>
            </a:r>
          </a:p>
          <a:p>
            <a:r>
              <a:rPr lang="en-GB" sz="3200"/>
              <a:t>Christianity, Judaism and </a:t>
            </a:r>
          </a:p>
          <a:p>
            <a:r>
              <a:rPr lang="en-GB" sz="3200"/>
              <a:t>Faith in the local community.</a:t>
            </a:r>
          </a:p>
          <a:p>
            <a:endParaRPr lang="en-GB" sz="3200"/>
          </a:p>
          <a:p>
            <a:r>
              <a:rPr lang="en-GB" sz="3200" b="1">
                <a:solidFill>
                  <a:srgbClr val="FF0000"/>
                </a:solidFill>
              </a:rPr>
              <a:t>Children of all faith are included and celebrated in our RE lessons.  </a:t>
            </a:r>
          </a:p>
          <a:p>
            <a:endParaRPr lang="en-GB" sz="2400"/>
          </a:p>
          <a:p>
            <a:endParaRPr lang="en-GB" sz="2400"/>
          </a:p>
        </p:txBody>
      </p:sp>
      <p:pic>
        <p:nvPicPr>
          <p:cNvPr id="3" name="Picture 2">
            <a:extLst>
              <a:ext uri="{FF2B5EF4-FFF2-40B4-BE49-F238E27FC236}">
                <a16:creationId xmlns:a16="http://schemas.microsoft.com/office/drawing/2014/main" id="{A91F9A30-CF26-46DC-9CA1-1459B074DCA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50" b="96250" l="1202" r="98077">
                        <a14:foregroundMark x1="5529" y1="29167" x2="5529" y2="29167"/>
                        <a14:foregroundMark x1="50481" y1="5000" x2="50481" y2="5000"/>
                        <a14:foregroundMark x1="96394" y1="30417" x2="96394" y2="30417"/>
                        <a14:foregroundMark x1="98077" y1="74167" x2="98077" y2="74167"/>
                        <a14:foregroundMark x1="5288" y1="71667" x2="5288" y2="71667"/>
                        <a14:foregroundMark x1="49760" y1="96458" x2="49760" y2="96458"/>
                        <a14:foregroundMark x1="4567" y1="28542" x2="4567" y2="28542"/>
                        <a14:foregroundMark x1="1442" y1="74792" x2="1442" y2="74792"/>
                        <a14:foregroundMark x1="50721" y1="1250" x2="50721" y2="1250"/>
                      </a14:backgroundRemoval>
                    </a14:imgEffect>
                  </a14:imgLayer>
                </a14:imgProps>
              </a:ext>
            </a:extLst>
          </a:blip>
          <a:stretch>
            <a:fillRect/>
          </a:stretch>
        </p:blipFill>
        <p:spPr>
          <a:xfrm>
            <a:off x="7988747" y="3029990"/>
            <a:ext cx="1878460" cy="2167454"/>
          </a:xfrm>
          <a:prstGeom prst="rect">
            <a:avLst/>
          </a:prstGeom>
        </p:spPr>
      </p:pic>
      <p:pic>
        <p:nvPicPr>
          <p:cNvPr id="4" name="Picture 3">
            <a:extLst>
              <a:ext uri="{FF2B5EF4-FFF2-40B4-BE49-F238E27FC236}">
                <a16:creationId xmlns:a16="http://schemas.microsoft.com/office/drawing/2014/main" id="{7C9E9B97-A9E8-4AE0-9AD2-82C54586E62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96" b="91146" l="8443" r="89869">
                        <a14:foregroundMark x1="45966" y1="9896" x2="45966" y2="9896"/>
                        <a14:foregroundMark x1="8630" y1="44965" x2="8630" y2="44965"/>
                        <a14:foregroundMark x1="48218" y1="91146" x2="48218" y2="91146"/>
                        <a14:foregroundMark x1="70732" y1="37153" x2="70732" y2="37153"/>
                      </a14:backgroundRemoval>
                    </a14:imgEffect>
                  </a14:imgLayer>
                </a14:imgProps>
              </a:ext>
            </a:extLst>
          </a:blip>
          <a:stretch>
            <a:fillRect/>
          </a:stretch>
        </p:blipFill>
        <p:spPr>
          <a:xfrm>
            <a:off x="10048706" y="3029989"/>
            <a:ext cx="1878460" cy="2030005"/>
          </a:xfrm>
          <a:prstGeom prst="rect">
            <a:avLst/>
          </a:prstGeom>
        </p:spPr>
      </p:pic>
      <p:pic>
        <p:nvPicPr>
          <p:cNvPr id="5" name="Picture 4">
            <a:extLst>
              <a:ext uri="{FF2B5EF4-FFF2-40B4-BE49-F238E27FC236}">
                <a16:creationId xmlns:a16="http://schemas.microsoft.com/office/drawing/2014/main" id="{5EBD79DB-01CE-4F80-96A7-10477ACA874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928" b="93321" l="9928" r="89892">
                        <a14:foregroundMark x1="53971" y1="18953" x2="53971" y2="18953"/>
                        <a14:foregroundMark x1="69495" y1="30686" x2="69495" y2="30686"/>
                        <a14:foregroundMark x1="34477" y1="30144" x2="34477" y2="30144"/>
                        <a14:foregroundMark x1="29061" y1="36462" x2="29061" y2="36462"/>
                        <a14:foregroundMark x1="47834" y1="88809" x2="47834" y2="88809"/>
                        <a14:foregroundMark x1="38448" y1="90614" x2="38448" y2="90614"/>
                        <a14:foregroundMark x1="49819" y1="93321" x2="49819" y2="93321"/>
                        <a14:foregroundMark x1="75090" y1="31047" x2="75090" y2="31047"/>
                        <a14:foregroundMark x1="20217" y1="50181" x2="20217" y2="50181"/>
                        <a14:foregroundMark x1="14801" y1="49458" x2="14801" y2="49458"/>
                        <a14:foregroundMark x1="44043" y1="75632" x2="44043" y2="75632"/>
                        <a14:foregroundMark x1="42599" y1="74729" x2="42599" y2="74729"/>
                        <a14:backgroundMark x1="45668" y1="64982" x2="45668" y2="64982"/>
                        <a14:backgroundMark x1="54152" y1="74549" x2="54152" y2="74549"/>
                      </a14:backgroundRemoval>
                    </a14:imgEffect>
                  </a14:imgLayer>
                </a14:imgProps>
              </a:ext>
            </a:extLst>
          </a:blip>
          <a:stretch>
            <a:fillRect/>
          </a:stretch>
        </p:blipFill>
        <p:spPr>
          <a:xfrm>
            <a:off x="4735270" y="2384800"/>
            <a:ext cx="3555596" cy="3555596"/>
          </a:xfrm>
          <a:prstGeom prst="rect">
            <a:avLst/>
          </a:prstGeom>
        </p:spPr>
      </p:pic>
    </p:spTree>
    <p:extLst>
      <p:ext uri="{BB962C8B-B14F-4D97-AF65-F5344CB8AC3E}">
        <p14:creationId xmlns:p14="http://schemas.microsoft.com/office/powerpoint/2010/main" val="351363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990" y="293590"/>
            <a:ext cx="9026512" cy="3416320"/>
          </a:xfrm>
          <a:prstGeom prst="rect">
            <a:avLst/>
          </a:prstGeom>
          <a:noFill/>
        </p:spPr>
        <p:txBody>
          <a:bodyPr wrap="square" rtlCol="0">
            <a:spAutoFit/>
          </a:bodyPr>
          <a:lstStyle/>
          <a:p>
            <a:r>
              <a:rPr lang="en-GB" sz="4000" b="1" u="sng"/>
              <a:t>Curriculum</a:t>
            </a:r>
          </a:p>
          <a:p>
            <a:r>
              <a:rPr lang="en-GB" sz="3200"/>
              <a:t>We follow the Kapow Primary curriculum focusing on: Geography, History, Music, Art and DT.</a:t>
            </a:r>
          </a:p>
          <a:p>
            <a:endParaRPr lang="en-GB" sz="3600"/>
          </a:p>
          <a:p>
            <a:endParaRPr lang="en-GB" sz="3600"/>
          </a:p>
          <a:p>
            <a:endParaRPr lang="en-GB" sz="4000"/>
          </a:p>
        </p:txBody>
      </p:sp>
      <p:sp>
        <p:nvSpPr>
          <p:cNvPr id="4" name="Rectangle 3"/>
          <p:cNvSpPr/>
          <p:nvPr/>
        </p:nvSpPr>
        <p:spPr>
          <a:xfrm>
            <a:off x="443394" y="2892649"/>
            <a:ext cx="5296190" cy="1754326"/>
          </a:xfrm>
          <a:prstGeom prst="rect">
            <a:avLst/>
          </a:prstGeom>
        </p:spPr>
        <p:txBody>
          <a:bodyPr wrap="square" lIns="91440" tIns="45720" rIns="91440" bIns="45720" anchor="t">
            <a:spAutoFit/>
          </a:bodyPr>
          <a:lstStyle/>
          <a:p>
            <a:pPr algn="ctr"/>
            <a:r>
              <a:rPr lang="en-GB" sz="3600" i="1"/>
              <a:t>This half term’s topic in History is </a:t>
            </a:r>
            <a:endParaRPr lang="en-US"/>
          </a:p>
          <a:p>
            <a:pPr algn="ctr"/>
            <a:r>
              <a:rPr lang="en-GB" sz="3600" b="1" i="1"/>
              <a:t>Census and Migrations</a:t>
            </a:r>
            <a:endParaRPr lang="en-GB"/>
          </a:p>
        </p:txBody>
      </p:sp>
      <p:pic>
        <p:nvPicPr>
          <p:cNvPr id="1026" name="Picture 2" descr="Login | Account access | Kapow Primary"/>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2624" b="20201"/>
          <a:stretch/>
        </p:blipFill>
        <p:spPr bwMode="auto">
          <a:xfrm>
            <a:off x="9284410" y="99752"/>
            <a:ext cx="2813280" cy="107234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83990" y="6175987"/>
            <a:ext cx="12008010" cy="646331"/>
          </a:xfrm>
          <a:prstGeom prst="rect">
            <a:avLst/>
          </a:prstGeom>
        </p:spPr>
        <p:txBody>
          <a:bodyPr wrap="square" lIns="91440" tIns="45720" rIns="91440" bIns="45720" anchor="t">
            <a:spAutoFit/>
          </a:bodyPr>
          <a:lstStyle/>
          <a:p>
            <a:pPr lvl="0"/>
            <a:r>
              <a:rPr lang="en-GB" sz="3600">
                <a:solidFill>
                  <a:prstClr val="black"/>
                </a:solidFill>
              </a:rPr>
              <a:t>For English, we will be focusing on books based on this theme.</a:t>
            </a:r>
          </a:p>
        </p:txBody>
      </p:sp>
      <p:pic>
        <p:nvPicPr>
          <p:cNvPr id="3" name="Picture 2">
            <a:extLst>
              <a:ext uri="{FF2B5EF4-FFF2-40B4-BE49-F238E27FC236}">
                <a16:creationId xmlns:a16="http://schemas.microsoft.com/office/drawing/2014/main" id="{EA48D15B-E52A-42F7-AABE-40CCD8772A99}"/>
              </a:ext>
            </a:extLst>
          </p:cNvPr>
          <p:cNvPicPr>
            <a:picLocks noChangeAspect="1"/>
          </p:cNvPicPr>
          <p:nvPr/>
        </p:nvPicPr>
        <p:blipFill>
          <a:blip r:embed="rId3"/>
          <a:stretch>
            <a:fillRect/>
          </a:stretch>
        </p:blipFill>
        <p:spPr>
          <a:xfrm>
            <a:off x="5901794" y="2128058"/>
            <a:ext cx="3748376" cy="3748376"/>
          </a:xfrm>
          <a:prstGeom prst="rect">
            <a:avLst/>
          </a:prstGeom>
        </p:spPr>
      </p:pic>
    </p:spTree>
    <p:extLst>
      <p:ext uri="{BB962C8B-B14F-4D97-AF65-F5344CB8AC3E}">
        <p14:creationId xmlns:p14="http://schemas.microsoft.com/office/powerpoint/2010/main" val="191605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52164" y="1217177"/>
            <a:ext cx="6988146" cy="5494496"/>
          </a:xfrm>
          <a:prstGeom prst="rect">
            <a:avLst/>
          </a:prstGeom>
        </p:spPr>
      </p:pic>
      <p:sp>
        <p:nvSpPr>
          <p:cNvPr id="4" name="TextBox 3"/>
          <p:cNvSpPr txBox="1"/>
          <p:nvPr/>
        </p:nvSpPr>
        <p:spPr>
          <a:xfrm>
            <a:off x="2099388" y="144156"/>
            <a:ext cx="7893698" cy="1077218"/>
          </a:xfrm>
          <a:prstGeom prst="rect">
            <a:avLst/>
          </a:prstGeom>
          <a:noFill/>
        </p:spPr>
        <p:txBody>
          <a:bodyPr wrap="square" rtlCol="0">
            <a:spAutoFit/>
          </a:bodyPr>
          <a:lstStyle/>
          <a:p>
            <a:r>
              <a:rPr lang="en-GB" sz="3200" b="1" u="sng">
                <a:solidFill>
                  <a:srgbClr val="FF0000"/>
                </a:solidFill>
              </a:rPr>
              <a:t>Information about SATs at the end of Year 6</a:t>
            </a:r>
          </a:p>
          <a:p>
            <a:pPr algn="ctr"/>
            <a:r>
              <a:rPr lang="en-GB" sz="3200" b="1" u="sng">
                <a:solidFill>
                  <a:srgbClr val="FF0000"/>
                </a:solidFill>
              </a:rPr>
              <a:t>(week of the 10</a:t>
            </a:r>
            <a:r>
              <a:rPr lang="en-GB" sz="3200" b="1" u="sng" baseline="30000">
                <a:solidFill>
                  <a:srgbClr val="FF0000"/>
                </a:solidFill>
              </a:rPr>
              <a:t>th</a:t>
            </a:r>
            <a:r>
              <a:rPr lang="en-GB" sz="3200" b="1" u="sng">
                <a:solidFill>
                  <a:srgbClr val="FF0000"/>
                </a:solidFill>
              </a:rPr>
              <a:t> May 2027):</a:t>
            </a:r>
          </a:p>
        </p:txBody>
      </p:sp>
    </p:spTree>
    <p:extLst>
      <p:ext uri="{BB962C8B-B14F-4D97-AF65-F5344CB8AC3E}">
        <p14:creationId xmlns:p14="http://schemas.microsoft.com/office/powerpoint/2010/main" val="2904585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99388" y="144156"/>
            <a:ext cx="7893698" cy="584775"/>
          </a:xfrm>
          <a:prstGeom prst="rect">
            <a:avLst/>
          </a:prstGeom>
          <a:noFill/>
        </p:spPr>
        <p:txBody>
          <a:bodyPr wrap="square" rtlCol="0">
            <a:spAutoFit/>
          </a:bodyPr>
          <a:lstStyle/>
          <a:p>
            <a:pPr algn="ctr"/>
            <a:r>
              <a:rPr lang="en-GB" sz="3200" b="1" u="sng">
                <a:solidFill>
                  <a:srgbClr val="FF0000"/>
                </a:solidFill>
              </a:rPr>
              <a:t>Year 6 Boosters</a:t>
            </a:r>
          </a:p>
        </p:txBody>
      </p:sp>
      <p:sp>
        <p:nvSpPr>
          <p:cNvPr id="3" name="TextBox 2"/>
          <p:cNvSpPr txBox="1"/>
          <p:nvPr/>
        </p:nvSpPr>
        <p:spPr>
          <a:xfrm>
            <a:off x="681135" y="1212980"/>
            <a:ext cx="11047445" cy="501675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400"/>
              <a:t>Boosters will be provided for the children that need extra support to consolidate their learning.</a:t>
            </a:r>
          </a:p>
          <a:p>
            <a:pPr marL="285750" indent="-285750">
              <a:buFont typeface="Arial" panose="020B0604020202020204" pitchFamily="34" charset="0"/>
              <a:buChar char="•"/>
            </a:pPr>
            <a:r>
              <a:rPr lang="en-GB" sz="2400"/>
              <a:t>Boosters will start in October 2026.</a:t>
            </a:r>
          </a:p>
          <a:p>
            <a:pPr marL="285750" indent="-285750">
              <a:buFont typeface="Arial" panose="020B0604020202020204" pitchFamily="34" charset="0"/>
              <a:buChar char="•"/>
            </a:pPr>
            <a:r>
              <a:rPr lang="en-GB" sz="2400"/>
              <a:t>Children will be given letters inviting them to the booster session towards the end of September. </a:t>
            </a:r>
          </a:p>
          <a:p>
            <a:pPr marL="285750" indent="-285750">
              <a:buFont typeface="Arial" panose="020B0604020202020204" pitchFamily="34" charset="0"/>
              <a:buChar char="•"/>
            </a:pPr>
            <a:r>
              <a:rPr lang="en-GB" sz="2400"/>
              <a:t>Booster sessions will run from 3:15pm to 4:00pm on Mondays and Thursdays. </a:t>
            </a:r>
          </a:p>
          <a:p>
            <a:pPr marL="285750" indent="-285750">
              <a:buFont typeface="Arial" panose="020B0604020202020204" pitchFamily="34" charset="0"/>
              <a:buChar char="•"/>
            </a:pPr>
            <a:r>
              <a:rPr lang="en-GB" sz="2400"/>
              <a:t>The 8:30am – 9:00am slot in our timetable is ear-marked for consolidating learning and </a:t>
            </a:r>
            <a:r>
              <a:rPr lang="en-GB" sz="2400" b="1"/>
              <a:t>every child is expected to be in class by 8:30am</a:t>
            </a:r>
            <a:r>
              <a:rPr lang="en-GB" sz="2400"/>
              <a:t>. </a:t>
            </a:r>
          </a:p>
          <a:p>
            <a:pPr marL="285750" indent="-285750" algn="ctr">
              <a:buFont typeface="Arial" panose="020B0604020202020204" pitchFamily="34" charset="0"/>
              <a:buChar char="•"/>
            </a:pPr>
            <a:endParaRPr lang="en-GB" sz="3200">
              <a:solidFill>
                <a:srgbClr val="FF0000"/>
              </a:solidFill>
            </a:endParaRPr>
          </a:p>
          <a:p>
            <a:pPr algn="ctr"/>
            <a:r>
              <a:rPr lang="en-GB" sz="3200">
                <a:solidFill>
                  <a:srgbClr val="FF0000"/>
                </a:solidFill>
              </a:rPr>
              <a:t>Thank you, parents, for your support in helping us prepare your children for their end of year exams as well as their secondary education. </a:t>
            </a:r>
          </a:p>
        </p:txBody>
      </p:sp>
    </p:spTree>
    <p:extLst>
      <p:ext uri="{BB962C8B-B14F-4D97-AF65-F5344CB8AC3E}">
        <p14:creationId xmlns:p14="http://schemas.microsoft.com/office/powerpoint/2010/main" val="765156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5617" y="0"/>
            <a:ext cx="10515600" cy="1325563"/>
          </a:xfrm>
        </p:spPr>
        <p:txBody>
          <a:bodyPr/>
          <a:lstStyle/>
          <a:p>
            <a:r>
              <a:rPr lang="en-GB" b="1" u="sng"/>
              <a:t>Home learning</a:t>
            </a:r>
          </a:p>
        </p:txBody>
      </p:sp>
      <p:sp>
        <p:nvSpPr>
          <p:cNvPr id="3" name="Content Placeholder 2"/>
          <p:cNvSpPr>
            <a:spLocks noGrp="1"/>
          </p:cNvSpPr>
          <p:nvPr>
            <p:ph idx="1"/>
          </p:nvPr>
        </p:nvSpPr>
        <p:spPr>
          <a:xfrm>
            <a:off x="321795" y="1207576"/>
            <a:ext cx="11049421" cy="5534264"/>
          </a:xfrm>
        </p:spPr>
        <p:txBody>
          <a:bodyPr vert="horz" lIns="91440" tIns="45720" rIns="91440" bIns="45720" rtlCol="0" anchor="t">
            <a:noAutofit/>
          </a:bodyPr>
          <a:lstStyle/>
          <a:p>
            <a:pPr>
              <a:lnSpc>
                <a:spcPct val="120000"/>
              </a:lnSpc>
            </a:pPr>
            <a:r>
              <a:rPr lang="en-GB" sz="2000" dirty="0"/>
              <a:t>Home learning will be </a:t>
            </a:r>
            <a:r>
              <a:rPr lang="en-GB" sz="2000" b="1" dirty="0"/>
              <a:t>go out on Tuesdays </a:t>
            </a:r>
          </a:p>
          <a:p>
            <a:pPr>
              <a:lnSpc>
                <a:spcPct val="120000"/>
              </a:lnSpc>
            </a:pPr>
            <a:r>
              <a:rPr lang="en-GB" sz="2000" dirty="0"/>
              <a:t>They should be brought back to school, </a:t>
            </a:r>
            <a:r>
              <a:rPr lang="en-GB" sz="2000" b="1" dirty="0"/>
              <a:t>completed, </a:t>
            </a:r>
            <a:r>
              <a:rPr lang="en-GB" sz="2000" dirty="0"/>
              <a:t>the </a:t>
            </a:r>
            <a:r>
              <a:rPr lang="en-GB" sz="2000" b="1" dirty="0"/>
              <a:t>following Monday</a:t>
            </a:r>
            <a:endParaRPr lang="en-GB" sz="2000" b="1" dirty="0">
              <a:ea typeface="Calibri"/>
              <a:cs typeface="Calibri"/>
            </a:endParaRPr>
          </a:p>
          <a:p>
            <a:pPr>
              <a:lnSpc>
                <a:spcPct val="120000"/>
              </a:lnSpc>
            </a:pPr>
            <a:r>
              <a:rPr lang="en-GB" sz="2000" dirty="0"/>
              <a:t>The home learning tasks will consist of: </a:t>
            </a:r>
            <a:endParaRPr lang="en-GB" sz="2000" dirty="0">
              <a:ea typeface="Calibri"/>
              <a:cs typeface="Calibri"/>
            </a:endParaRPr>
          </a:p>
          <a:p>
            <a:pPr lvl="1">
              <a:lnSpc>
                <a:spcPct val="120000"/>
              </a:lnSpc>
            </a:pPr>
            <a:r>
              <a:rPr lang="en-GB" sz="2000" dirty="0"/>
              <a:t>a Maths worksheet,</a:t>
            </a:r>
            <a:endParaRPr lang="en-GB" sz="2000" dirty="0">
              <a:ea typeface="Calibri"/>
              <a:cs typeface="Calibri"/>
            </a:endParaRPr>
          </a:p>
          <a:p>
            <a:pPr lvl="1">
              <a:lnSpc>
                <a:spcPct val="120000"/>
              </a:lnSpc>
            </a:pPr>
            <a:r>
              <a:rPr lang="en-GB" sz="2000" dirty="0"/>
              <a:t>a reading comprehension</a:t>
            </a:r>
            <a:endParaRPr lang="en-GB" sz="2000" dirty="0">
              <a:ea typeface="Calibri"/>
              <a:cs typeface="Calibri"/>
            </a:endParaRPr>
          </a:p>
          <a:p>
            <a:pPr lvl="1">
              <a:lnSpc>
                <a:spcPct val="120000"/>
              </a:lnSpc>
            </a:pPr>
            <a:r>
              <a:rPr lang="en-GB" sz="2000" dirty="0"/>
              <a:t> spellings words</a:t>
            </a:r>
            <a:endParaRPr lang="en-GB" sz="2000" dirty="0">
              <a:ea typeface="Calibri"/>
              <a:cs typeface="Calibri"/>
            </a:endParaRPr>
          </a:p>
          <a:p>
            <a:pPr lvl="1">
              <a:lnSpc>
                <a:spcPct val="120000"/>
              </a:lnSpc>
            </a:pPr>
            <a:r>
              <a:rPr lang="en-GB" sz="2000" dirty="0"/>
              <a:t> They will also be expected to go on TTR (Times Table Rockstar)</a:t>
            </a:r>
            <a:endParaRPr lang="en-GB" sz="2000" dirty="0">
              <a:ea typeface="Calibri"/>
              <a:cs typeface="Calibri"/>
            </a:endParaRPr>
          </a:p>
          <a:p>
            <a:pPr>
              <a:lnSpc>
                <a:spcPct val="120000"/>
              </a:lnSpc>
            </a:pPr>
            <a:r>
              <a:rPr lang="en-GB" sz="2000" dirty="0"/>
              <a:t>They are expected to be reading everyday at home for pleasure for at least 30 minutes per day.</a:t>
            </a:r>
            <a:endParaRPr lang="en-GB" sz="2000" dirty="0">
              <a:ea typeface="Calibri"/>
              <a:cs typeface="Calibri"/>
            </a:endParaRPr>
          </a:p>
          <a:p>
            <a:pPr>
              <a:lnSpc>
                <a:spcPct val="120000"/>
              </a:lnSpc>
            </a:pPr>
            <a:r>
              <a:rPr lang="en-GB" sz="2000" dirty="0"/>
              <a:t>If the homework is not returned on </a:t>
            </a:r>
            <a:r>
              <a:rPr lang="en-GB" sz="2000" b="1" u="sng" dirty="0"/>
              <a:t>Monday </a:t>
            </a:r>
            <a:r>
              <a:rPr lang="en-GB" sz="2000" dirty="0"/>
              <a:t>they are expected to stay back on </a:t>
            </a:r>
            <a:r>
              <a:rPr lang="en-GB" sz="2000" b="1" dirty="0"/>
              <a:t>Tuesday lunch times </a:t>
            </a:r>
            <a:r>
              <a:rPr lang="en-GB" sz="2000" dirty="0"/>
              <a:t>to complete it (unless there are extenuating circumstances and a letter is provided by the parents/carers to the class teacher). </a:t>
            </a:r>
            <a:endParaRPr lang="en-GB" sz="2000" dirty="0">
              <a:ea typeface="Calibri"/>
              <a:cs typeface="Calibri"/>
            </a:endParaRPr>
          </a:p>
          <a:p>
            <a:pPr marL="0" indent="0">
              <a:lnSpc>
                <a:spcPct val="120000"/>
              </a:lnSpc>
              <a:buNone/>
            </a:pPr>
            <a:endParaRPr lang="en-GB" sz="1000"/>
          </a:p>
          <a:p>
            <a:pPr>
              <a:lnSpc>
                <a:spcPct val="120000"/>
              </a:lnSpc>
            </a:pPr>
            <a:endParaRPr lang="en-GB" sz="1000"/>
          </a:p>
        </p:txBody>
      </p:sp>
      <p:pic>
        <p:nvPicPr>
          <p:cNvPr id="4" name="Picture 3" descr="Homework checked Self-inking Teacher Stamper. 22mm Reinkable ^ :  Amazon.co.uk: Stationery &amp; Office Supplies">
            <a:extLst>
              <a:ext uri="{FF2B5EF4-FFF2-40B4-BE49-F238E27FC236}">
                <a16:creationId xmlns:a16="http://schemas.microsoft.com/office/drawing/2014/main" id="{A387F4D6-2DE8-87B2-355A-6FD6E1ACA3EC}"/>
              </a:ext>
            </a:extLst>
          </p:cNvPr>
          <p:cNvPicPr>
            <a:picLocks noChangeAspect="1"/>
          </p:cNvPicPr>
          <p:nvPr/>
        </p:nvPicPr>
        <p:blipFill>
          <a:blip r:embed="rId2"/>
          <a:stretch>
            <a:fillRect/>
          </a:stretch>
        </p:blipFill>
        <p:spPr>
          <a:xfrm>
            <a:off x="9680830" y="307910"/>
            <a:ext cx="1960512" cy="1800809"/>
          </a:xfrm>
          <a:prstGeom prst="rect">
            <a:avLst/>
          </a:prstGeom>
        </p:spPr>
      </p:pic>
    </p:spTree>
    <p:extLst>
      <p:ext uri="{BB962C8B-B14F-4D97-AF65-F5344CB8AC3E}">
        <p14:creationId xmlns:p14="http://schemas.microsoft.com/office/powerpoint/2010/main" val="3273389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a:t>Application to secondary schools </a:t>
            </a:r>
          </a:p>
        </p:txBody>
      </p:sp>
      <p:sp>
        <p:nvSpPr>
          <p:cNvPr id="3" name="Content Placeholder 2"/>
          <p:cNvSpPr>
            <a:spLocks noGrp="1"/>
          </p:cNvSpPr>
          <p:nvPr>
            <p:ph idx="1"/>
          </p:nvPr>
        </p:nvSpPr>
        <p:spPr>
          <a:xfrm>
            <a:off x="644471" y="1825625"/>
            <a:ext cx="10890143" cy="4674219"/>
          </a:xfrm>
        </p:spPr>
        <p:txBody>
          <a:bodyPr>
            <a:normAutofit/>
          </a:bodyPr>
          <a:lstStyle/>
          <a:p>
            <a:r>
              <a:rPr lang="en-GB"/>
              <a:t>Applications are open now</a:t>
            </a:r>
          </a:p>
          <a:p>
            <a:r>
              <a:rPr lang="en-GB"/>
              <a:t>The </a:t>
            </a:r>
            <a:r>
              <a:rPr lang="en-GB" b="1"/>
              <a:t>last date for applying is the 31</a:t>
            </a:r>
            <a:r>
              <a:rPr lang="en-GB" b="1" baseline="30000"/>
              <a:t>st</a:t>
            </a:r>
            <a:r>
              <a:rPr lang="en-GB" b="1"/>
              <a:t> of October</a:t>
            </a:r>
            <a:r>
              <a:rPr lang="en-GB"/>
              <a:t>. Anything after that is considered a late application and will not be considered till all the applications are processed. This means that your child will be unlikely to receive a place at one of your preferred schools.</a:t>
            </a:r>
          </a:p>
          <a:p>
            <a:r>
              <a:rPr lang="en-GB"/>
              <a:t>If you need any help in this process, please contact the school office/ Mrs Robertson, who is our family link worker.</a:t>
            </a:r>
          </a:p>
          <a:p>
            <a:r>
              <a:rPr lang="en-GB"/>
              <a:t>Please start going onto the Croydon Council website to find a secondary school best suited for your child. </a:t>
            </a:r>
          </a:p>
        </p:txBody>
      </p:sp>
      <p:pic>
        <p:nvPicPr>
          <p:cNvPr id="5" name="Picture 4" descr="A purple sign with white letters&#10;&#10;AI-generated content may be incorrect.">
            <a:extLst>
              <a:ext uri="{FF2B5EF4-FFF2-40B4-BE49-F238E27FC236}">
                <a16:creationId xmlns:a16="http://schemas.microsoft.com/office/drawing/2014/main" id="{C3B531A2-8229-A65A-92C8-BBA90E1CB6D8}"/>
              </a:ext>
            </a:extLst>
          </p:cNvPr>
          <p:cNvPicPr>
            <a:picLocks noChangeAspect="1"/>
          </p:cNvPicPr>
          <p:nvPr/>
        </p:nvPicPr>
        <p:blipFill>
          <a:blip r:embed="rId2"/>
          <a:stretch>
            <a:fillRect/>
          </a:stretch>
        </p:blipFill>
        <p:spPr>
          <a:xfrm>
            <a:off x="8772282" y="524682"/>
            <a:ext cx="2809875" cy="952500"/>
          </a:xfrm>
          <a:prstGeom prst="rect">
            <a:avLst/>
          </a:prstGeom>
        </p:spPr>
      </p:pic>
    </p:spTree>
    <p:extLst>
      <p:ext uri="{BB962C8B-B14F-4D97-AF65-F5344CB8AC3E}">
        <p14:creationId xmlns:p14="http://schemas.microsoft.com/office/powerpoint/2010/main" val="1303748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EA3FB-110B-D076-53CC-5187C91A01BA}"/>
              </a:ext>
            </a:extLst>
          </p:cNvPr>
          <p:cNvSpPr>
            <a:spLocks noGrp="1"/>
          </p:cNvSpPr>
          <p:nvPr>
            <p:ph type="title"/>
          </p:nvPr>
        </p:nvSpPr>
        <p:spPr/>
        <p:txBody>
          <a:bodyPr/>
          <a:lstStyle/>
          <a:p>
            <a:r>
              <a:rPr lang="en-GB">
                <a:ea typeface="Calibri Light"/>
                <a:cs typeface="Calibri Light"/>
              </a:rPr>
              <a:t>Year 6 Residential</a:t>
            </a:r>
            <a:endParaRPr lang="en-GB"/>
          </a:p>
        </p:txBody>
      </p:sp>
      <p:sp>
        <p:nvSpPr>
          <p:cNvPr id="3" name="Content Placeholder 2">
            <a:extLst>
              <a:ext uri="{FF2B5EF4-FFF2-40B4-BE49-F238E27FC236}">
                <a16:creationId xmlns:a16="http://schemas.microsoft.com/office/drawing/2014/main" id="{9B23D74C-B583-3AA6-51A1-D9A533AD9B88}"/>
              </a:ext>
            </a:extLst>
          </p:cNvPr>
          <p:cNvSpPr>
            <a:spLocks noGrp="1"/>
          </p:cNvSpPr>
          <p:nvPr>
            <p:ph idx="1"/>
          </p:nvPr>
        </p:nvSpPr>
        <p:spPr>
          <a:xfrm>
            <a:off x="386166" y="1709388"/>
            <a:ext cx="6257230" cy="4351338"/>
          </a:xfrm>
        </p:spPr>
        <p:txBody>
          <a:bodyPr vert="horz" lIns="91440" tIns="45720" rIns="91440" bIns="45720" rtlCol="0" anchor="t">
            <a:normAutofit/>
          </a:bodyPr>
          <a:lstStyle/>
          <a:p>
            <a:pPr marL="0" indent="0">
              <a:buNone/>
            </a:pPr>
            <a:r>
              <a:rPr lang="en-GB" dirty="0">
                <a:ea typeface="Calibri"/>
                <a:cs typeface="Calibri"/>
              </a:rPr>
              <a:t>Year 6 will be going on their residential to High Ashurst (dorm rooms). </a:t>
            </a:r>
            <a:endParaRPr lang="en-US"/>
          </a:p>
          <a:p>
            <a:pPr marL="0" indent="0">
              <a:buNone/>
            </a:pPr>
            <a:endParaRPr lang="en-GB">
              <a:ea typeface="Calibri"/>
              <a:cs typeface="Calibri"/>
            </a:endParaRPr>
          </a:p>
          <a:p>
            <a:pPr marL="0" indent="0">
              <a:buNone/>
            </a:pPr>
            <a:r>
              <a:rPr lang="en-GB" dirty="0">
                <a:ea typeface="Calibri"/>
                <a:cs typeface="Calibri"/>
              </a:rPr>
              <a:t>We will be going from 5th July to 7th July. </a:t>
            </a:r>
          </a:p>
          <a:p>
            <a:pPr marL="0" indent="0">
              <a:buNone/>
            </a:pPr>
            <a:endParaRPr lang="en-GB">
              <a:ea typeface="Calibri"/>
              <a:cs typeface="Calibri"/>
            </a:endParaRPr>
          </a:p>
          <a:p>
            <a:pPr marL="0" indent="0">
              <a:buNone/>
            </a:pPr>
            <a:r>
              <a:rPr lang="en-GB" dirty="0">
                <a:ea typeface="Calibri"/>
                <a:cs typeface="Calibri"/>
              </a:rPr>
              <a:t>More information about the payment will be sent out nearer to the time. </a:t>
            </a:r>
          </a:p>
        </p:txBody>
      </p:sp>
      <p:pic>
        <p:nvPicPr>
          <p:cNvPr id="4" name="Picture 3" descr="A group of tents in a field&#10;&#10;AI-generated content may be incorrect.">
            <a:extLst>
              <a:ext uri="{FF2B5EF4-FFF2-40B4-BE49-F238E27FC236}">
                <a16:creationId xmlns:a16="http://schemas.microsoft.com/office/drawing/2014/main" id="{796F0C4D-0F75-CC6F-72FC-5EF0CB9EC155}"/>
              </a:ext>
            </a:extLst>
          </p:cNvPr>
          <p:cNvPicPr>
            <a:picLocks noChangeAspect="1"/>
          </p:cNvPicPr>
          <p:nvPr/>
        </p:nvPicPr>
        <p:blipFill>
          <a:blip r:embed="rId2"/>
          <a:stretch>
            <a:fillRect/>
          </a:stretch>
        </p:blipFill>
        <p:spPr>
          <a:xfrm>
            <a:off x="7139553" y="3466040"/>
            <a:ext cx="3905572" cy="2586462"/>
          </a:xfrm>
          <a:prstGeom prst="rect">
            <a:avLst/>
          </a:prstGeom>
        </p:spPr>
      </p:pic>
      <p:pic>
        <p:nvPicPr>
          <p:cNvPr id="5" name="Picture 4" descr="Bell tents and teepee villages at High Ashurst 2023 - YouTube">
            <a:extLst>
              <a:ext uri="{FF2B5EF4-FFF2-40B4-BE49-F238E27FC236}">
                <a16:creationId xmlns:a16="http://schemas.microsoft.com/office/drawing/2014/main" id="{C0094FA0-38AC-3C97-E181-5FF76293BC0A}"/>
              </a:ext>
            </a:extLst>
          </p:cNvPr>
          <p:cNvPicPr>
            <a:picLocks noChangeAspect="1"/>
          </p:cNvPicPr>
          <p:nvPr/>
        </p:nvPicPr>
        <p:blipFill>
          <a:blip r:embed="rId3"/>
          <a:stretch>
            <a:fillRect/>
          </a:stretch>
        </p:blipFill>
        <p:spPr>
          <a:xfrm>
            <a:off x="7142620" y="738268"/>
            <a:ext cx="4080252" cy="2294718"/>
          </a:xfrm>
          <a:prstGeom prst="rect">
            <a:avLst/>
          </a:prstGeom>
        </p:spPr>
      </p:pic>
      <p:sp>
        <p:nvSpPr>
          <p:cNvPr id="6" name="TextBox 5">
            <a:extLst>
              <a:ext uri="{FF2B5EF4-FFF2-40B4-BE49-F238E27FC236}">
                <a16:creationId xmlns:a16="http://schemas.microsoft.com/office/drawing/2014/main" id="{F207E136-3CFB-61AF-192F-E97277762E5C}"/>
              </a:ext>
            </a:extLst>
          </p:cNvPr>
          <p:cNvSpPr txBox="1"/>
          <p:nvPr/>
        </p:nvSpPr>
        <p:spPr>
          <a:xfrm>
            <a:off x="383586" y="6069536"/>
            <a:ext cx="61587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ea typeface="+mn-lt"/>
                <a:cs typeface="+mn-lt"/>
                <a:hlinkClick r:id="rId4"/>
              </a:rPr>
              <a:t>https://www.surreyoutdoorlearning.uk/centres/high-ashurst</a:t>
            </a:r>
            <a:r>
              <a:rPr lang="en-GB">
                <a:ea typeface="+mn-lt"/>
                <a:cs typeface="+mn-lt"/>
              </a:rPr>
              <a:t> </a:t>
            </a:r>
            <a:endParaRPr lang="en-US"/>
          </a:p>
        </p:txBody>
      </p:sp>
    </p:spTree>
    <p:extLst>
      <p:ext uri="{BB962C8B-B14F-4D97-AF65-F5344CB8AC3E}">
        <p14:creationId xmlns:p14="http://schemas.microsoft.com/office/powerpoint/2010/main" val="601110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1A58EDD-A436-FB2D-2902-41ED63C024C3}"/>
              </a:ext>
            </a:extLst>
          </p:cNvPr>
          <p:cNvPicPr>
            <a:picLocks noGrp="1" noChangeAspect="1"/>
          </p:cNvPicPr>
          <p:nvPr>
            <p:ph idx="1"/>
          </p:nvPr>
        </p:nvPicPr>
        <p:blipFill>
          <a:blip r:embed="rId2"/>
          <a:stretch>
            <a:fillRect/>
          </a:stretch>
        </p:blipFill>
        <p:spPr>
          <a:xfrm>
            <a:off x="7277985" y="155087"/>
            <a:ext cx="4494030" cy="6373568"/>
          </a:xfrm>
          <a:prstGeom prst="rect">
            <a:avLst/>
          </a:prstGeom>
        </p:spPr>
      </p:pic>
      <p:pic>
        <p:nvPicPr>
          <p:cNvPr id="5" name="Picture 4" descr="The Joy Of Giving | Psychology Today United Kingdom">
            <a:extLst>
              <a:ext uri="{FF2B5EF4-FFF2-40B4-BE49-F238E27FC236}">
                <a16:creationId xmlns:a16="http://schemas.microsoft.com/office/drawing/2014/main" id="{D629E49E-34DE-1C5D-8EC2-A6636272ABAD}"/>
              </a:ext>
            </a:extLst>
          </p:cNvPr>
          <p:cNvPicPr>
            <a:picLocks noChangeAspect="1"/>
          </p:cNvPicPr>
          <p:nvPr/>
        </p:nvPicPr>
        <p:blipFill>
          <a:blip r:embed="rId3"/>
          <a:stretch>
            <a:fillRect/>
          </a:stretch>
        </p:blipFill>
        <p:spPr>
          <a:xfrm>
            <a:off x="2916532" y="840153"/>
            <a:ext cx="4834936" cy="6858000"/>
          </a:xfrm>
          <a:prstGeom prst="rect">
            <a:avLst/>
          </a:prstGeom>
        </p:spPr>
      </p:pic>
      <p:pic>
        <p:nvPicPr>
          <p:cNvPr id="6" name="Picture 5">
            <a:extLst>
              <a:ext uri="{FF2B5EF4-FFF2-40B4-BE49-F238E27FC236}">
                <a16:creationId xmlns:a16="http://schemas.microsoft.com/office/drawing/2014/main" id="{3FDE712A-FFD3-9A75-3BA3-69384736CF5F}"/>
              </a:ext>
            </a:extLst>
          </p:cNvPr>
          <p:cNvPicPr>
            <a:picLocks noChangeAspect="1"/>
          </p:cNvPicPr>
          <p:nvPr/>
        </p:nvPicPr>
        <p:blipFill>
          <a:blip r:embed="rId4"/>
          <a:srcRect l="1618" r="-324" b="-585"/>
          <a:stretch>
            <a:fillRect/>
          </a:stretch>
        </p:blipFill>
        <p:spPr>
          <a:xfrm>
            <a:off x="1088904" y="617415"/>
            <a:ext cx="2980341" cy="1686203"/>
          </a:xfrm>
          <a:prstGeom prst="rect">
            <a:avLst/>
          </a:prstGeom>
        </p:spPr>
      </p:pic>
    </p:spTree>
    <p:extLst>
      <p:ext uri="{BB962C8B-B14F-4D97-AF65-F5344CB8AC3E}">
        <p14:creationId xmlns:p14="http://schemas.microsoft.com/office/powerpoint/2010/main" val="4121762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5946" y="817685"/>
            <a:ext cx="10146323" cy="5262979"/>
          </a:xfrm>
          <a:prstGeom prst="rect">
            <a:avLst/>
          </a:prstGeom>
          <a:noFill/>
        </p:spPr>
        <p:txBody>
          <a:bodyPr wrap="square" rtlCol="0">
            <a:spAutoFit/>
          </a:bodyPr>
          <a:lstStyle/>
          <a:p>
            <a:pPr algn="ctr"/>
            <a:r>
              <a:rPr lang="en-GB" sz="4800"/>
              <a:t>Thank you for attending this information afternoon.</a:t>
            </a:r>
          </a:p>
          <a:p>
            <a:pPr algn="ctr"/>
            <a:endParaRPr lang="en-GB" sz="4800"/>
          </a:p>
          <a:p>
            <a:pPr algn="ctr"/>
            <a:endParaRPr lang="en-GB" sz="4800"/>
          </a:p>
          <a:p>
            <a:pPr algn="ctr"/>
            <a:r>
              <a:rPr lang="en-GB" sz="4800"/>
              <a:t>If you have any further questions then please don’t hesitate to ask any member of the Year 6 team.</a:t>
            </a:r>
          </a:p>
        </p:txBody>
      </p:sp>
    </p:spTree>
    <p:extLst>
      <p:ext uri="{BB962C8B-B14F-4D97-AF65-F5344CB8AC3E}">
        <p14:creationId xmlns:p14="http://schemas.microsoft.com/office/powerpoint/2010/main" val="26410976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F8906D0FAB3A4FBE3377C8DDBA9D9A" ma:contentTypeVersion="14" ma:contentTypeDescription="Create a new document." ma:contentTypeScope="" ma:versionID="498ffebe91371746e196645739d710d8">
  <xsd:schema xmlns:xsd="http://www.w3.org/2001/XMLSchema" xmlns:xs="http://www.w3.org/2001/XMLSchema" xmlns:p="http://schemas.microsoft.com/office/2006/metadata/properties" xmlns:ns2="3e601a6f-db83-4b60-9c85-575872af6010" xmlns:ns3="d7a22503-b78a-438a-be64-ebb858227871" targetNamespace="http://schemas.microsoft.com/office/2006/metadata/properties" ma:root="true" ma:fieldsID="518a061240d9b5abc63f178c13021170" ns2:_="" ns3:_="">
    <xsd:import namespace="3e601a6f-db83-4b60-9c85-575872af6010"/>
    <xsd:import namespace="d7a22503-b78a-438a-be64-ebb85822787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601a6f-db83-4b60-9c85-575872af6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aff95da9-7c86-4579-9279-96b66d82e976"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7a22503-b78a-438a-be64-ebb858227871"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84f4d32c-fc11-44df-9d82-04ebcdf8e6f1}" ma:internalName="TaxCatchAll" ma:showField="CatchAllData" ma:web="d7a22503-b78a-438a-be64-ebb8582278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e601a6f-db83-4b60-9c85-575872af6010">
      <Terms xmlns="http://schemas.microsoft.com/office/infopath/2007/PartnerControls"/>
    </lcf76f155ced4ddcb4097134ff3c332f>
    <TaxCatchAll xmlns="d7a22503-b78a-438a-be64-ebb85822787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95DE99B-F5CE-4EF4-AB0B-6AB883542CAD}">
  <ds:schemaRefs>
    <ds:schemaRef ds:uri="3e601a6f-db83-4b60-9c85-575872af6010"/>
    <ds:schemaRef ds:uri="d7a22503-b78a-438a-be64-ebb85822787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21704EA-9E32-4D8B-AFB6-2827E46B8BB7}">
  <ds:schemaRefs>
    <ds:schemaRef ds:uri="3e601a6f-db83-4b60-9c85-575872af6010"/>
    <ds:schemaRef ds:uri="d7a22503-b78a-438a-be64-ebb85822787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05E21E7-3EA8-4C1F-B00F-486F5B0339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0</Notes>
  <HiddenSlides>0</HiddenSlide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Office Theme</vt:lpstr>
      <vt:lpstr>1_Office Theme</vt:lpstr>
      <vt:lpstr>Welcome to Year 6</vt:lpstr>
      <vt:lpstr>PowerPoint Presentation</vt:lpstr>
      <vt:lpstr>PowerPoint Presentation</vt:lpstr>
      <vt:lpstr>Attendance Matters </vt:lpstr>
      <vt:lpstr>English</vt:lpstr>
      <vt:lpstr>PowerPoint Presentation</vt:lpstr>
      <vt:lpstr>PowerPoint Presentation</vt:lpstr>
      <vt:lpstr>PowerPoint Presentation</vt:lpstr>
      <vt:lpstr>PowerPoint Presentation</vt:lpstr>
      <vt:lpstr>Home learning</vt:lpstr>
      <vt:lpstr>Application to secondary schools </vt:lpstr>
      <vt:lpstr>Year 6 Residential</vt:lpstr>
      <vt:lpstr>PowerPoint Presentation</vt:lpstr>
      <vt:lpstr>PowerPoint Presentation</vt:lpstr>
    </vt:vector>
  </TitlesOfParts>
  <Company>The Minster Juniors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3</dc:title>
  <dc:creator>Rocio Vallejo</dc:creator>
  <cp:revision>14</cp:revision>
  <dcterms:created xsi:type="dcterms:W3CDTF">2021-07-06T13:39:29Z</dcterms:created>
  <dcterms:modified xsi:type="dcterms:W3CDTF">2026-10-02T11:42:50Z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0x01010022F8906D0FAB3A4FBE3377C8DDBA9D9A</vt:lpwstr>
  </property>
  <property fmtid="{D5CDD505-2E9C-101B-9397-08002B2CF9AE}" pid="3" name="Order">
    <vt:r8>245200</vt:r8>
  </property>
  <property fmtid="{D5CDD505-2E9C-101B-9397-08002B2CF9AE}" pid="4" name="MediaServiceImageTags">
    <vt:lpwstr/>
  </property>
</Properties>
</file>