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notesMasterIdLst>
    <p:notesMasterId r:id="rId15"/>
  </p:notesMasterIdLst>
  <p:sldIdLst>
    <p:sldId id="256" r:id="rId4"/>
    <p:sldId id="257" r:id="rId5"/>
    <p:sldId id="270" r:id="rId6"/>
    <p:sldId id="260" r:id="rId7"/>
    <p:sldId id="264" r:id="rId8"/>
    <p:sldId id="268" r:id="rId9"/>
    <p:sldId id="267" r:id="rId10"/>
    <p:sldId id="272" r:id="rId11"/>
    <p:sldId id="486" r:id="rId12"/>
    <p:sldId id="485" r:id="rId13"/>
    <p:sldId id="259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9A6FC7-874A-4AEB-91B1-AA42314CB81B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816F32-C6C2-4D09-B53B-1D26825288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8721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Greeting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DFD478-4FD3-4440-8176-4E036FA6049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13939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0BEC9-9644-4F67-8076-70C89414ECF8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5569C-D20D-4141-ADBB-1D35C1FBC9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6248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0BEC9-9644-4F67-8076-70C89414ECF8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5569C-D20D-4141-ADBB-1D35C1FBC9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67325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0BEC9-9644-4F67-8076-70C89414ECF8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5569C-D20D-4141-ADBB-1D35C1FBC9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23261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0BEC9-9644-4F67-8076-70C89414ECF8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5569C-D20D-4141-ADBB-1D35C1FBC9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7918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0BEC9-9644-4F67-8076-70C89414ECF8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5569C-D20D-4141-ADBB-1D35C1FBC9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12675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0BEC9-9644-4F67-8076-70C89414ECF8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5569C-D20D-4141-ADBB-1D35C1FBC9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56535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0BEC9-9644-4F67-8076-70C89414ECF8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5569C-D20D-4141-ADBB-1D35C1FBC9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85105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0BEC9-9644-4F67-8076-70C89414ECF8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5569C-D20D-4141-ADBB-1D35C1FBC9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4125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0BEC9-9644-4F67-8076-70C89414ECF8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5569C-D20D-4141-ADBB-1D35C1FBC9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36500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0BEC9-9644-4F67-8076-70C89414ECF8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5569C-D20D-4141-ADBB-1D35C1FBC9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86888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0BEC9-9644-4F67-8076-70C89414ECF8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5569C-D20D-4141-ADBB-1D35C1FBC9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50597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3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30BEC9-9644-4F67-8076-70C89414ECF8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B5569C-D20D-4141-ADBB-1D35C1FBC9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7308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50377" y="1011115"/>
            <a:ext cx="9144000" cy="1004156"/>
          </a:xfrm>
        </p:spPr>
        <p:txBody>
          <a:bodyPr/>
          <a:lstStyle/>
          <a:p>
            <a:r>
              <a:rPr lang="en-GB" dirty="0"/>
              <a:t>Welcome to Year 3</a:t>
            </a:r>
          </a:p>
        </p:txBody>
      </p:sp>
      <p:pic>
        <p:nvPicPr>
          <p:cNvPr id="6" name="Content Placeholder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0098" y="2394073"/>
            <a:ext cx="2388436" cy="238843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7895" r="20175"/>
          <a:stretch/>
        </p:blipFill>
        <p:spPr>
          <a:xfrm>
            <a:off x="7421461" y="2394073"/>
            <a:ext cx="2576997" cy="238843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030098" y="4978945"/>
            <a:ext cx="23884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Kingfishers</a:t>
            </a:r>
          </a:p>
          <a:p>
            <a:pPr algn="ctr"/>
            <a:r>
              <a:rPr lang="en-GB" sz="2400" dirty="0"/>
              <a:t>Mrs Shirley</a:t>
            </a:r>
          </a:p>
          <a:p>
            <a:pPr algn="ctr"/>
            <a:r>
              <a:rPr lang="en-GB" sz="2400" dirty="0"/>
              <a:t>Mrs Williams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515741" y="4865823"/>
            <a:ext cx="23884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Moorhens </a:t>
            </a:r>
          </a:p>
          <a:p>
            <a:pPr algn="ctr"/>
            <a:r>
              <a:rPr lang="en-GB" sz="2400" dirty="0"/>
              <a:t>Miss Ali</a:t>
            </a:r>
          </a:p>
          <a:p>
            <a:pPr algn="ctr"/>
            <a:r>
              <a:rPr lang="en-GB" sz="2400" dirty="0"/>
              <a:t>Mrs Lim</a:t>
            </a:r>
          </a:p>
          <a:p>
            <a:pPr algn="ctr"/>
            <a:r>
              <a:rPr lang="en-GB" sz="2400" dirty="0"/>
              <a:t>Mrs Kochi</a:t>
            </a:r>
          </a:p>
        </p:txBody>
      </p:sp>
    </p:spTree>
    <p:extLst>
      <p:ext uri="{BB962C8B-B14F-4D97-AF65-F5344CB8AC3E}">
        <p14:creationId xmlns:p14="http://schemas.microsoft.com/office/powerpoint/2010/main" val="13653356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u="sng" dirty="0"/>
              <a:t>School Vision and Values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4168" y="1808887"/>
            <a:ext cx="410677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School Vision: </a:t>
            </a:r>
            <a:r>
              <a:rPr lang="en-GB" sz="2400" dirty="0"/>
              <a:t>‘Let all that we do, be done in love”</a:t>
            </a:r>
          </a:p>
          <a:p>
            <a:r>
              <a:rPr lang="en-GB" sz="2400" b="1" dirty="0"/>
              <a:t>Fruits of the Spirit: </a:t>
            </a:r>
            <a:r>
              <a:rPr lang="en-GB" sz="2400" dirty="0"/>
              <a:t>Love, Joy, Peace, Patience, Kindness, Goodness, Faithfulness, Self-Control.</a:t>
            </a:r>
          </a:p>
          <a:p>
            <a:endParaRPr lang="en-GB" sz="2400" dirty="0"/>
          </a:p>
          <a:p>
            <a:r>
              <a:rPr lang="en-GB" sz="2400" dirty="0"/>
              <a:t>In Friday’s Worship, children are commended for living by the Fruits of the Spirit. We also celebrate their achievements with Star of the Week.</a:t>
            </a:r>
          </a:p>
        </p:txBody>
      </p:sp>
      <p:sp>
        <p:nvSpPr>
          <p:cNvPr id="4" name="AutoShape 2" descr="http://tse1.mm.bing.net/th?&amp;id=OIP.Mc926080740c31d94d5ec7d97507c8769H0&amp;w=300&amp;h=300&amp;c=0&amp;pid=1.9&amp;rs=0&amp;p=0"/>
          <p:cNvSpPr>
            <a:spLocks noChangeAspect="1" noChangeArrowheads="1"/>
          </p:cNvSpPr>
          <p:nvPr/>
        </p:nvSpPr>
        <p:spPr bwMode="auto">
          <a:xfrm>
            <a:off x="21272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8" name="Picture 30" descr="http://tse1.mm.bing.net/th?&amp;id=OIP.Mc926080740c31d94d5ec7d97507c8769H0&amp;w=300&amp;h=300&amp;c=0&amp;pid=1.9&amp;rs=0&amp;p=0">
            <a:extLst>
              <a:ext uri="{FF2B5EF4-FFF2-40B4-BE49-F238E27FC236}">
                <a16:creationId xmlns:a16="http://schemas.microsoft.com/office/drawing/2014/main" id="{D07351AC-4CF0-E282-3836-5C768CF9F5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8067" y="1537645"/>
            <a:ext cx="4083972" cy="5106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45377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33241"/>
            <a:ext cx="10515600" cy="1325563"/>
          </a:xfrm>
        </p:spPr>
        <p:txBody>
          <a:bodyPr/>
          <a:lstStyle/>
          <a:p>
            <a:pPr algn="ctr"/>
            <a:r>
              <a:rPr lang="en-GB" u="sng" dirty="0"/>
              <a:t>Timetable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82958"/>
            <a:ext cx="10515600" cy="4984432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GB" b="1" dirty="0"/>
              <a:t>Gates open and classroom doors open at 8:25am </a:t>
            </a:r>
          </a:p>
          <a:p>
            <a:pPr marL="0" indent="0" algn="ctr">
              <a:buNone/>
            </a:pPr>
            <a:r>
              <a:rPr lang="en-GB" dirty="0"/>
              <a:t>Gates close at </a:t>
            </a:r>
            <a:r>
              <a:rPr lang="en-GB" dirty="0" smtClean="0"/>
              <a:t>8:40am </a:t>
            </a:r>
            <a:endParaRPr lang="en-GB" dirty="0"/>
          </a:p>
          <a:p>
            <a:pPr marL="0" indent="0" algn="ctr">
              <a:buNone/>
            </a:pPr>
            <a:r>
              <a:rPr lang="en-GB" b="1" dirty="0"/>
              <a:t>Registration closes at 8:45am </a:t>
            </a:r>
          </a:p>
          <a:p>
            <a:pPr marL="0" indent="0" algn="ctr">
              <a:buNone/>
            </a:pPr>
            <a:r>
              <a:rPr lang="en-GB" dirty="0"/>
              <a:t>Whole school Collective Worship at 9:00am-9:15am</a:t>
            </a:r>
          </a:p>
          <a:p>
            <a:pPr marL="0" indent="0" algn="ctr">
              <a:buNone/>
            </a:pPr>
            <a:r>
              <a:rPr lang="en-GB" dirty="0"/>
              <a:t>Learning Time 9:30am – 10:30am </a:t>
            </a:r>
          </a:p>
          <a:p>
            <a:pPr marL="0" indent="0" algn="ctr">
              <a:buNone/>
            </a:pPr>
            <a:r>
              <a:rPr lang="en-GB" dirty="0"/>
              <a:t>Break 10:45am – 11.00am </a:t>
            </a:r>
          </a:p>
          <a:p>
            <a:pPr marL="0" indent="0" algn="ctr">
              <a:buNone/>
            </a:pPr>
            <a:r>
              <a:rPr lang="en-GB" dirty="0"/>
              <a:t>Learning Time 11am - 12:30pm</a:t>
            </a:r>
          </a:p>
          <a:p>
            <a:pPr marL="0" indent="0" algn="ctr">
              <a:buNone/>
            </a:pPr>
            <a:r>
              <a:rPr lang="en-GB" dirty="0"/>
              <a:t>Lunch 12:30pm – 1:25pm</a:t>
            </a:r>
          </a:p>
          <a:p>
            <a:pPr marL="0" indent="0" algn="ctr">
              <a:buNone/>
            </a:pPr>
            <a:r>
              <a:rPr lang="en-GB" dirty="0"/>
              <a:t>Learning Time 1:25pm – 3:10pm </a:t>
            </a:r>
          </a:p>
          <a:p>
            <a:pPr marL="0" indent="0" algn="ctr">
              <a:buNone/>
            </a:pPr>
            <a:r>
              <a:rPr lang="en-GB" dirty="0"/>
              <a:t>Home Time 3:10pm (collect the children at the door)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75846" y="211015"/>
            <a:ext cx="712177" cy="3429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TF</a:t>
            </a:r>
          </a:p>
        </p:txBody>
      </p:sp>
    </p:spTree>
    <p:extLst>
      <p:ext uri="{BB962C8B-B14F-4D97-AF65-F5344CB8AC3E}">
        <p14:creationId xmlns:p14="http://schemas.microsoft.com/office/powerpoint/2010/main" val="15882934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759069" y="300403"/>
            <a:ext cx="4208585" cy="1325563"/>
          </a:xfrm>
        </p:spPr>
        <p:txBody>
          <a:bodyPr/>
          <a:lstStyle/>
          <a:p>
            <a:pPr algn="ctr"/>
            <a:r>
              <a:rPr lang="en-GB" u="sng" dirty="0"/>
              <a:t>English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161192" y="1699480"/>
            <a:ext cx="6151685" cy="4351338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In English we focus on a range of different texts and the children produce a variety of different pieces of writing. 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848" y="3272204"/>
            <a:ext cx="5153025" cy="2705100"/>
          </a:xfrm>
          <a:prstGeom prst="rect">
            <a:avLst/>
          </a:prstGeom>
        </p:spPr>
      </p:pic>
      <p:cxnSp>
        <p:nvCxnSpPr>
          <p:cNvPr id="4" name="Straight Connector 3"/>
          <p:cNvCxnSpPr/>
          <p:nvPr/>
        </p:nvCxnSpPr>
        <p:spPr>
          <a:xfrm>
            <a:off x="6208835" y="300403"/>
            <a:ext cx="52754" cy="624107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1"/>
          <p:cNvSpPr txBox="1">
            <a:spLocks/>
          </p:cNvSpPr>
          <p:nvPr/>
        </p:nvSpPr>
        <p:spPr>
          <a:xfrm>
            <a:off x="6312877" y="249114"/>
            <a:ext cx="640666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u="sng" dirty="0"/>
              <a:t>Maths </a:t>
            </a:r>
          </a:p>
        </p:txBody>
      </p:sp>
      <p:sp>
        <p:nvSpPr>
          <p:cNvPr id="6" name="Rectangle 5"/>
          <p:cNvSpPr/>
          <p:nvPr/>
        </p:nvSpPr>
        <p:spPr>
          <a:xfrm>
            <a:off x="6468208" y="1489807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2800" dirty="0"/>
              <a:t>We follow the </a:t>
            </a:r>
            <a:r>
              <a:rPr lang="en-GB" sz="2800" b="1" i="1" dirty="0"/>
              <a:t>White Rose</a:t>
            </a:r>
            <a:r>
              <a:rPr lang="en-GB" sz="2800" dirty="0"/>
              <a:t> scheme and Oak Academy.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3202" y="4550184"/>
            <a:ext cx="2151549" cy="2151549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6468208" y="2420666"/>
            <a:ext cx="5341510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u="sng" dirty="0"/>
              <a:t>The topics we will be covering:</a:t>
            </a:r>
          </a:p>
          <a:p>
            <a:pPr>
              <a:buFontTx/>
              <a:buChar char="-"/>
            </a:pPr>
            <a:r>
              <a:rPr lang="en-GB" sz="2000" dirty="0"/>
              <a:t>Numbers to 1000		- Time	</a:t>
            </a:r>
          </a:p>
          <a:p>
            <a:pPr>
              <a:buFontTx/>
              <a:buChar char="-"/>
            </a:pPr>
            <a:r>
              <a:rPr lang="en-GB" sz="2000" dirty="0"/>
              <a:t>Addition and Subtraction 	                - Money</a:t>
            </a:r>
          </a:p>
          <a:p>
            <a:pPr>
              <a:buFontTx/>
              <a:buChar char="-"/>
            </a:pPr>
            <a:r>
              <a:rPr lang="en-GB" sz="2000" dirty="0"/>
              <a:t>Multiplication and Division  	- Fractions </a:t>
            </a:r>
          </a:p>
          <a:p>
            <a:pPr>
              <a:buFontTx/>
              <a:buChar char="-"/>
            </a:pPr>
            <a:r>
              <a:rPr lang="en-GB" sz="2000" dirty="0"/>
              <a:t>Length, Mass and Volume 	- Statistics </a:t>
            </a:r>
          </a:p>
          <a:p>
            <a:pPr>
              <a:buFontTx/>
              <a:buChar char="-"/>
            </a:pPr>
            <a:r>
              <a:rPr lang="en-GB" sz="2000" dirty="0"/>
              <a:t>Time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75846" y="211015"/>
            <a:ext cx="712177" cy="3429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LR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65076" y="4586995"/>
            <a:ext cx="2638793" cy="1476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5568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u="sng" dirty="0"/>
              <a:t>Religious Education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66397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200" dirty="0"/>
              <a:t>Throughout the years, the children will learn about Christianity along with all the other major religions.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838200" y="2309202"/>
            <a:ext cx="4729843" cy="43513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3200" dirty="0"/>
              <a:t>Autumn 1: Christianity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3200" dirty="0"/>
              <a:t>Autumn 2: Christianity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3200" dirty="0"/>
              <a:t>Spring 1: Hinduism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3200" dirty="0"/>
              <a:t>Spring 2: Christianity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3200" dirty="0"/>
              <a:t>Summer 1: Christianity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3200" dirty="0"/>
              <a:t>Summer 2: Hinduism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9478" y="3418071"/>
            <a:ext cx="2133600" cy="21336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12751"/>
          <a:stretch/>
        </p:blipFill>
        <p:spPr>
          <a:xfrm>
            <a:off x="8418418" y="4331975"/>
            <a:ext cx="2717083" cy="216262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/>
          <a:srcRect l="18230" r="19723"/>
          <a:stretch/>
        </p:blipFill>
        <p:spPr>
          <a:xfrm>
            <a:off x="9776960" y="1888742"/>
            <a:ext cx="2074118" cy="2245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5291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u="sng" dirty="0"/>
              <a:t>Humanities (Projects)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9986" y="1548038"/>
            <a:ext cx="11342914" cy="5309961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We follow the </a:t>
            </a:r>
            <a:r>
              <a:rPr lang="en-GB" dirty="0" err="1"/>
              <a:t>Kapow</a:t>
            </a:r>
            <a:r>
              <a:rPr lang="en-GB" dirty="0"/>
              <a:t> curriculum focusing in Geography, and History. Each half term we stat a new topic.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sz="2400" dirty="0"/>
              <a:t>Autumn : Stone Age</a:t>
            </a:r>
          </a:p>
          <a:p>
            <a:pPr marL="0" indent="0">
              <a:buNone/>
            </a:pPr>
            <a:r>
              <a:rPr lang="en-GB" sz="2400" dirty="0"/>
              <a:t>Spring : British History</a:t>
            </a:r>
          </a:p>
          <a:p>
            <a:pPr marL="0" indent="0">
              <a:buNone/>
            </a:pPr>
            <a:r>
              <a:rPr lang="en-GB" sz="2400" dirty="0"/>
              <a:t>Summer: </a:t>
            </a:r>
            <a:r>
              <a:rPr lang="en-GB" sz="2400" dirty="0" err="1"/>
              <a:t>Eygptians</a:t>
            </a:r>
            <a:endParaRPr lang="en-GB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2461" y="4544712"/>
            <a:ext cx="2512480" cy="188436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2773" y="2110697"/>
            <a:ext cx="4057650" cy="22288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91598" y="4544712"/>
            <a:ext cx="2737959" cy="188436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53845F1-BE9F-44C5-B742-BF3165EC3966}"/>
              </a:ext>
            </a:extLst>
          </p:cNvPr>
          <p:cNvSpPr txBox="1"/>
          <p:nvPr/>
        </p:nvSpPr>
        <p:spPr>
          <a:xfrm>
            <a:off x="330200" y="4902200"/>
            <a:ext cx="45804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The children will receive termly topic related projects for home learning. </a:t>
            </a:r>
          </a:p>
        </p:txBody>
      </p:sp>
    </p:spTree>
    <p:extLst>
      <p:ext uri="{BB962C8B-B14F-4D97-AF65-F5344CB8AC3E}">
        <p14:creationId xmlns:p14="http://schemas.microsoft.com/office/powerpoint/2010/main" val="15784146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u="sng" dirty="0"/>
              <a:t>Science in Year 3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n-GB" dirty="0"/>
              <a:t>Autumn 1: Animals</a:t>
            </a:r>
          </a:p>
          <a:p>
            <a:r>
              <a:rPr lang="en-GB" dirty="0"/>
              <a:t>Autumn 2: Forces and Space</a:t>
            </a:r>
          </a:p>
          <a:p>
            <a:r>
              <a:rPr lang="en-GB" dirty="0"/>
              <a:t>Spring 1: Materials: Rocks and Soils </a:t>
            </a:r>
          </a:p>
          <a:p>
            <a:r>
              <a:rPr lang="en-GB" dirty="0"/>
              <a:t>Spring 2: Energy: Light and Shadows</a:t>
            </a:r>
          </a:p>
          <a:p>
            <a:r>
              <a:rPr lang="en-GB" dirty="0"/>
              <a:t>Summer 1: Making Connections</a:t>
            </a:r>
          </a:p>
          <a:p>
            <a:r>
              <a:rPr lang="en-GB" dirty="0"/>
              <a:t>Summer 2: Plants</a:t>
            </a: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1479" y="1417410"/>
            <a:ext cx="2476500" cy="18478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5628" y="1417410"/>
            <a:ext cx="2222727" cy="296363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24685" y="3400197"/>
            <a:ext cx="2483294" cy="1668463"/>
          </a:xfrm>
          <a:prstGeom prst="rect">
            <a:avLst/>
          </a:prstGeom>
        </p:spPr>
      </p:pic>
      <p:pic>
        <p:nvPicPr>
          <p:cNvPr id="1026" name="Picture 2" descr="How do magnets heal? | Science Questions with Surprising Answers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16" t="15852" r="9481" b="14782"/>
          <a:stretch/>
        </p:blipFill>
        <p:spPr bwMode="auto">
          <a:xfrm>
            <a:off x="9650182" y="4509210"/>
            <a:ext cx="2221200" cy="1488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24685" y="5253345"/>
            <a:ext cx="2483294" cy="1241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9573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u="sng" dirty="0" smtClean="0"/>
              <a:t>Wider Offering</a:t>
            </a:r>
            <a:endParaRPr lang="en-GB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97025"/>
            <a:ext cx="10515600" cy="4351338"/>
          </a:xfrm>
        </p:spPr>
        <p:txBody>
          <a:bodyPr/>
          <a:lstStyle/>
          <a:p>
            <a:pPr marL="0" indent="0" algn="ctr">
              <a:buNone/>
            </a:pPr>
            <a:endParaRPr lang="en-GB" dirty="0" smtClean="0"/>
          </a:p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dirty="0" smtClean="0"/>
              <a:t>Children have Art lessons, Spanish, PSHE and Music. </a:t>
            </a:r>
            <a:r>
              <a:rPr lang="en-GB" dirty="0" err="1" smtClean="0"/>
              <a:t>Thereare</a:t>
            </a:r>
            <a:r>
              <a:rPr lang="en-GB" dirty="0" smtClean="0"/>
              <a:t> Workshops on a Monday that also provide children with varies opportunities.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513655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969DB7-D738-4701-94E1-5241E68C33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Home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2F376D-EC98-43BB-AF3F-64608DF0DE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Children receive weekly homework on a Tuesday, which comprises of Spellings, </a:t>
            </a:r>
            <a:r>
              <a:rPr lang="en-US" dirty="0" err="1"/>
              <a:t>Maths</a:t>
            </a:r>
            <a:r>
              <a:rPr lang="en-US" dirty="0"/>
              <a:t>, daily reading and termly Topic projects.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The home learning must be returned every Mond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Reading is very important. Research shows that the most successful children at school read regularly. We recommend 10 minutes reading to an adult per day.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The school have provided reading records, parents should sign it to confirm that they have read with their child. </a:t>
            </a:r>
          </a:p>
        </p:txBody>
      </p:sp>
    </p:spTree>
    <p:extLst>
      <p:ext uri="{BB962C8B-B14F-4D97-AF65-F5344CB8AC3E}">
        <p14:creationId xmlns:p14="http://schemas.microsoft.com/office/powerpoint/2010/main" val="14196034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A803901-E950-9741-87E4-A6D0828E2AE3}"/>
              </a:ext>
            </a:extLst>
          </p:cNvPr>
          <p:cNvSpPr/>
          <p:nvPr/>
        </p:nvSpPr>
        <p:spPr>
          <a:xfrm>
            <a:off x="37956" y="6208776"/>
            <a:ext cx="10715388" cy="649224"/>
          </a:xfrm>
          <a:prstGeom prst="rect">
            <a:avLst/>
          </a:prstGeom>
          <a:solidFill>
            <a:srgbClr val="7E0000"/>
          </a:solidFill>
          <a:ln>
            <a:solidFill>
              <a:srgbClr val="5534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1"/>
          <a:lstStyle/>
          <a:p>
            <a:pPr lvl="0" algn="ctr">
              <a:defRPr/>
            </a:pPr>
            <a:r>
              <a:rPr lang="en-GB" sz="2000" dirty="0">
                <a:solidFill>
                  <a:srgbClr val="F7FFC9"/>
                </a:solidFill>
                <a:latin typeface="CCW Cursive Writing 7" panose="03050602040000000000" pitchFamily="66" charset="0"/>
              </a:rPr>
              <a:t>'Let us be concerned for one another, to help one another to show love and do good'. Hebrews 10:24</a:t>
            </a:r>
            <a:endParaRPr lang="en-US" sz="2000" dirty="0">
              <a:solidFill>
                <a:srgbClr val="F7FFC9"/>
              </a:solidFill>
              <a:latin typeface="CCW Cursive Writing 7" panose="03050602040000000000" pitchFamily="66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82175" y="5090409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GB" dirty="0"/>
          </a:p>
        </p:txBody>
      </p:sp>
      <p:grpSp>
        <p:nvGrpSpPr>
          <p:cNvPr id="7" name="Group 6"/>
          <p:cNvGrpSpPr/>
          <p:nvPr/>
        </p:nvGrpSpPr>
        <p:grpSpPr>
          <a:xfrm>
            <a:off x="0" y="0"/>
            <a:ext cx="12298680" cy="709816"/>
            <a:chOff x="0" y="0"/>
            <a:chExt cx="12298680" cy="709816"/>
          </a:xfrm>
        </p:grpSpPr>
        <p:sp>
          <p:nvSpPr>
            <p:cNvPr id="4" name="Rectangle 3"/>
            <p:cNvSpPr/>
            <p:nvPr/>
          </p:nvSpPr>
          <p:spPr>
            <a:xfrm>
              <a:off x="0" y="0"/>
              <a:ext cx="12192000" cy="709816"/>
            </a:xfrm>
            <a:prstGeom prst="rect">
              <a:avLst/>
            </a:prstGeom>
            <a:solidFill>
              <a:srgbClr val="92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 anchorCtr="1"/>
            <a:lstStyle/>
            <a:p>
              <a:pPr algn="ctr"/>
              <a:endParaRPr lang="en-GB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051561" y="11274"/>
              <a:ext cx="1124711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rgbClr val="F7FFC9"/>
                  </a:solidFill>
                  <a:latin typeface="CCW Cursive Writing 7" panose="03050602040000000000" pitchFamily="66" charset="0"/>
                </a:rPr>
                <a:t>Respect, Responsibility, Peace, Love, Cooperation, Honesty, Faith, Humility, Hope, Trust, Care &amp; Stewardship</a:t>
              </a:r>
              <a:r>
                <a:rPr lang="en-GB" dirty="0">
                  <a:solidFill>
                    <a:srgbClr val="F7FFC9"/>
                  </a:solidFill>
                </a:rPr>
                <a:t>.</a:t>
              </a:r>
            </a:p>
          </p:txBody>
        </p:sp>
      </p:grpSp>
      <p:sp>
        <p:nvSpPr>
          <p:cNvPr id="13" name="Rectangle 12"/>
          <p:cNvSpPr/>
          <p:nvPr/>
        </p:nvSpPr>
        <p:spPr>
          <a:xfrm>
            <a:off x="2192202" y="1642509"/>
            <a:ext cx="9844350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GB" sz="2800" dirty="0">
                <a:solidFill>
                  <a:prstClr val="black"/>
                </a:solidFill>
                <a:latin typeface="CCW Cursive Writing 7" panose="03050602040000000000" pitchFamily="66" charset="0"/>
              </a:rPr>
              <a:t>Communicate calmly and politely</a:t>
            </a:r>
          </a:p>
          <a:p>
            <a:pPr lvl="0">
              <a:defRPr/>
            </a:pPr>
            <a:endParaRPr lang="en-GB" sz="2800" dirty="0">
              <a:solidFill>
                <a:prstClr val="black"/>
              </a:solidFill>
              <a:latin typeface="CCW Cursive Writing 7" panose="03050602040000000000" pitchFamily="66" charset="0"/>
            </a:endParaRPr>
          </a:p>
          <a:p>
            <a:pPr lvl="0">
              <a:defRPr/>
            </a:pPr>
            <a:endParaRPr lang="en-GB" dirty="0">
              <a:solidFill>
                <a:prstClr val="black"/>
              </a:solidFill>
              <a:latin typeface="CCW Cursive Writing 7" panose="03050602040000000000" pitchFamily="66" charset="0"/>
            </a:endParaRPr>
          </a:p>
          <a:p>
            <a:pPr lvl="0">
              <a:defRPr/>
            </a:pPr>
            <a:r>
              <a:rPr lang="en-GB" sz="2800" dirty="0">
                <a:solidFill>
                  <a:prstClr val="black"/>
                </a:solidFill>
                <a:latin typeface="CCW Cursive Writing 7" panose="03050602040000000000" pitchFamily="66" charset="0"/>
              </a:rPr>
              <a:t>Act kindly</a:t>
            </a:r>
          </a:p>
          <a:p>
            <a:pPr lvl="0">
              <a:defRPr/>
            </a:pPr>
            <a:endParaRPr lang="en-GB" sz="2800" dirty="0">
              <a:solidFill>
                <a:prstClr val="black"/>
              </a:solidFill>
              <a:latin typeface="CCW Cursive Writing 7" panose="03050602040000000000" pitchFamily="66" charset="0"/>
            </a:endParaRPr>
          </a:p>
          <a:p>
            <a:pPr lvl="0">
              <a:defRPr/>
            </a:pPr>
            <a:endParaRPr lang="en-GB" sz="2800" dirty="0">
              <a:solidFill>
                <a:prstClr val="black"/>
              </a:solidFill>
              <a:latin typeface="CCW Cursive Writing 7" panose="03050602040000000000" pitchFamily="66" charset="0"/>
            </a:endParaRPr>
          </a:p>
          <a:p>
            <a:pPr lvl="0">
              <a:defRPr/>
            </a:pPr>
            <a:r>
              <a:rPr lang="en-GB" sz="2800" dirty="0">
                <a:solidFill>
                  <a:prstClr val="black"/>
                </a:solidFill>
                <a:latin typeface="CCW Cursive Writing 7" panose="03050602040000000000" pitchFamily="66" charset="0"/>
              </a:rPr>
              <a:t>Listen carefully</a:t>
            </a:r>
          </a:p>
          <a:p>
            <a:pPr lvl="0">
              <a:defRPr/>
            </a:pPr>
            <a:endParaRPr lang="en-GB" sz="2800" dirty="0">
              <a:solidFill>
                <a:prstClr val="black"/>
              </a:solidFill>
              <a:latin typeface="CCW Cursive Writing 7" panose="03050602040000000000" pitchFamily="66" charset="0"/>
            </a:endParaRPr>
          </a:p>
          <a:p>
            <a:pPr lvl="0">
              <a:defRPr/>
            </a:pPr>
            <a:endParaRPr lang="en-GB" sz="2800" dirty="0">
              <a:solidFill>
                <a:prstClr val="black"/>
              </a:solidFill>
              <a:latin typeface="CCW Cursive Writing 7" panose="03050602040000000000" pitchFamily="66" charset="0"/>
            </a:endParaRPr>
          </a:p>
          <a:p>
            <a:pPr lvl="0">
              <a:defRPr/>
            </a:pPr>
            <a:r>
              <a:rPr lang="en-GB" sz="2800" dirty="0">
                <a:solidFill>
                  <a:prstClr val="black"/>
                </a:solidFill>
                <a:latin typeface="CCW Cursive Writing 7" panose="03050602040000000000" pitchFamily="66" charset="0"/>
              </a:rPr>
              <a:t>Move slowly and safely inside the school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48921" y="5742432"/>
            <a:ext cx="1597290" cy="1115568"/>
          </a:xfrm>
          <a:prstGeom prst="rect">
            <a:avLst/>
          </a:prstGeom>
          <a:solidFill>
            <a:srgbClr val="F7FFC9"/>
          </a:solidFill>
          <a:ln w="34925">
            <a:solidFill>
              <a:srgbClr val="7E0000"/>
            </a:solidFill>
          </a:ln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/>
          <a:srcRect t="6537" r="82446" b="76989"/>
          <a:stretch/>
        </p:blipFill>
        <p:spPr>
          <a:xfrm>
            <a:off x="-3358" y="27432"/>
            <a:ext cx="1137836" cy="1119038"/>
          </a:xfrm>
          <a:prstGeom prst="rect">
            <a:avLst/>
          </a:prstGeom>
          <a:ln w="25400">
            <a:solidFill>
              <a:srgbClr val="7E0000"/>
            </a:solidFill>
          </a:ln>
        </p:spPr>
      </p:pic>
      <p:sp>
        <p:nvSpPr>
          <p:cNvPr id="10" name="Rectangle 9"/>
          <p:cNvSpPr/>
          <p:nvPr/>
        </p:nvSpPr>
        <p:spPr>
          <a:xfrm>
            <a:off x="3874879" y="745579"/>
            <a:ext cx="444224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4400" b="1" u="sng" dirty="0">
                <a:solidFill>
                  <a:prstClr val="black"/>
                </a:solidFill>
                <a:latin typeface="CCW Cursive Writing 7" panose="03050602040000000000" pitchFamily="66" charset="0"/>
                <a:ea typeface="+mj-ea"/>
                <a:cs typeface="+mj-cs"/>
              </a:rPr>
              <a:t>CALM Code</a:t>
            </a:r>
            <a:endParaRPr lang="en-GB" b="1" u="sng" dirty="0">
              <a:latin typeface="CCW Cursive Writing 7" panose="03050602040000000000" pitchFamily="66" charset="0"/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78B0847-CE28-4F02-89BC-F27836A6B495}"/>
              </a:ext>
            </a:extLst>
          </p:cNvPr>
          <p:cNvSpPr txBox="1">
            <a:spLocks/>
          </p:cNvSpPr>
          <p:nvPr/>
        </p:nvSpPr>
        <p:spPr>
          <a:xfrm>
            <a:off x="245111" y="1297025"/>
            <a:ext cx="1612900" cy="5473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>
              <a:latin typeface="SassoonPrimaryInfant" pitchFamily="2" charset="0"/>
            </a:endParaRPr>
          </a:p>
          <a:p>
            <a:r>
              <a:rPr lang="en-GB" sz="3600" dirty="0">
                <a:latin typeface="CCW Cursive Writing 7" panose="03050602040000000000" pitchFamily="66" charset="0"/>
              </a:rPr>
              <a:t>C</a:t>
            </a:r>
          </a:p>
          <a:p>
            <a:endParaRPr lang="en-GB" sz="3600" dirty="0">
              <a:latin typeface="CCW Cursive Writing 7" panose="03050602040000000000" pitchFamily="66" charset="0"/>
            </a:endParaRPr>
          </a:p>
          <a:p>
            <a:r>
              <a:rPr lang="en-GB" sz="3600" dirty="0">
                <a:latin typeface="CCW Cursive Writing 7" panose="03050602040000000000" pitchFamily="66" charset="0"/>
              </a:rPr>
              <a:t>A</a:t>
            </a:r>
          </a:p>
          <a:p>
            <a:endParaRPr lang="en-GB" sz="3600" dirty="0">
              <a:latin typeface="CCW Cursive Writing 7" panose="03050602040000000000" pitchFamily="66" charset="0"/>
            </a:endParaRPr>
          </a:p>
          <a:p>
            <a:r>
              <a:rPr lang="en-GB" sz="3600" dirty="0">
                <a:latin typeface="CCW Cursive Writing 7" panose="03050602040000000000" pitchFamily="66" charset="0"/>
              </a:rPr>
              <a:t>L</a:t>
            </a:r>
          </a:p>
          <a:p>
            <a:endParaRPr lang="en-GB" sz="3600" dirty="0">
              <a:latin typeface="CCW Cursive Writing 7" panose="03050602040000000000" pitchFamily="66" charset="0"/>
            </a:endParaRPr>
          </a:p>
          <a:p>
            <a:r>
              <a:rPr lang="en-GB" sz="3600" dirty="0">
                <a:latin typeface="CCW Cursive Writing 7" panose="03050602040000000000" pitchFamily="66" charset="0"/>
              </a:rPr>
              <a:t>M</a:t>
            </a:r>
          </a:p>
          <a:p>
            <a:endParaRPr lang="en-GB" dirty="0">
              <a:latin typeface="SassoonPrimaryInfant" pitchFamily="2" charset="0"/>
            </a:endParaRPr>
          </a:p>
          <a:p>
            <a:endParaRPr lang="en-GB" dirty="0">
              <a:latin typeface="SassoonPrimaryInfant" pitchFamily="2" charset="0"/>
            </a:endParaRPr>
          </a:p>
          <a:p>
            <a:endParaRPr lang="en-GB" dirty="0">
              <a:latin typeface="SassoonPrimaryInfa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02795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1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u="sng" dirty="0"/>
              <a:t>School Uniform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490537"/>
          </a:xfrm>
        </p:spPr>
        <p:txBody>
          <a:bodyPr/>
          <a:lstStyle/>
          <a:p>
            <a:pPr algn="ctr"/>
            <a:r>
              <a:rPr lang="en-GB" dirty="0"/>
              <a:t>School Uniform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839788" y="2171700"/>
            <a:ext cx="5157787" cy="4017963"/>
          </a:xfrm>
        </p:spPr>
        <p:txBody>
          <a:bodyPr>
            <a:normAutofit fontScale="92500"/>
          </a:bodyPr>
          <a:lstStyle/>
          <a:p>
            <a:pPr fontAlgn="base"/>
            <a:r>
              <a:rPr lang="en-GB" dirty="0"/>
              <a:t>School sweatshirt or cardigan, grey skirts or grey trousers/shorts, and a white polo shirt.</a:t>
            </a:r>
          </a:p>
          <a:p>
            <a:pPr fontAlgn="base"/>
            <a:r>
              <a:rPr lang="en-GB" dirty="0"/>
              <a:t>In the summer, children may wear a dark red check dress.</a:t>
            </a:r>
          </a:p>
          <a:p>
            <a:pPr fontAlgn="base"/>
            <a:r>
              <a:rPr lang="en-GB" dirty="0"/>
              <a:t>Shoes must be sturdy black flat school shoes – no trainers allowed.</a:t>
            </a:r>
          </a:p>
          <a:p>
            <a:pPr fontAlgn="base"/>
            <a:r>
              <a:rPr lang="en-GB" dirty="0"/>
              <a:t>Socks and tights can be grey or black. 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490537"/>
          </a:xfrm>
        </p:spPr>
        <p:txBody>
          <a:bodyPr/>
          <a:lstStyle/>
          <a:p>
            <a:pPr algn="ctr"/>
            <a:r>
              <a:rPr lang="en-GB" dirty="0"/>
              <a:t>PE Kits </a:t>
            </a:r>
            <a:r>
              <a:rPr lang="en-GB"/>
              <a:t>(Tuesday)</a:t>
            </a:r>
            <a:endParaRPr lang="en-GB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6172200" y="2171700"/>
            <a:ext cx="5183188" cy="4017963"/>
          </a:xfrm>
        </p:spPr>
        <p:txBody>
          <a:bodyPr/>
          <a:lstStyle/>
          <a:p>
            <a:pPr fontAlgn="base"/>
            <a:r>
              <a:rPr lang="en-GB" dirty="0"/>
              <a:t>All children should have a plain white T-shirt, plain black shorts and a pair of trainers.</a:t>
            </a:r>
          </a:p>
          <a:p>
            <a:pPr fontAlgn="base"/>
            <a:r>
              <a:rPr lang="en-GB" dirty="0"/>
              <a:t>Warm black or grey track suit bottoms and a fleece top can be worn for outdoor games in the colder months.</a:t>
            </a:r>
          </a:p>
          <a:p>
            <a:endParaRPr lang="en-GB" dirty="0"/>
          </a:p>
        </p:txBody>
      </p:sp>
      <p:sp>
        <p:nvSpPr>
          <p:cNvPr id="10" name="Rectangle 9"/>
          <p:cNvSpPr/>
          <p:nvPr/>
        </p:nvSpPr>
        <p:spPr>
          <a:xfrm>
            <a:off x="6566612" y="5285680"/>
            <a:ext cx="496340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b="1" i="1" u="sng" dirty="0">
                <a:solidFill>
                  <a:srgbClr val="FF0000"/>
                </a:solidFill>
              </a:rPr>
              <a:t>Please mark your child’s uniform as we get a lot of lost uniform.</a:t>
            </a:r>
          </a:p>
        </p:txBody>
      </p:sp>
    </p:spTree>
    <p:extLst>
      <p:ext uri="{BB962C8B-B14F-4D97-AF65-F5344CB8AC3E}">
        <p14:creationId xmlns:p14="http://schemas.microsoft.com/office/powerpoint/2010/main" val="11236497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2F8906D0FAB3A4FBE3377C8DDBA9D9A" ma:contentTypeVersion="13" ma:contentTypeDescription="Create a new document." ma:contentTypeScope="" ma:versionID="ee346543e9ce288418a4e1346ed11300">
  <xsd:schema xmlns:xsd="http://www.w3.org/2001/XMLSchema" xmlns:xs="http://www.w3.org/2001/XMLSchema" xmlns:p="http://schemas.microsoft.com/office/2006/metadata/properties" xmlns:ns2="3e601a6f-db83-4b60-9c85-575872af6010" xmlns:ns3="d7a22503-b78a-438a-be64-ebb858227871" targetNamespace="http://schemas.microsoft.com/office/2006/metadata/properties" ma:root="true" ma:fieldsID="890640ca131b8fd7b79bfc01ea8a512f" ns2:_="" ns3:_="">
    <xsd:import namespace="3e601a6f-db83-4b60-9c85-575872af6010"/>
    <xsd:import namespace="d7a22503-b78a-438a-be64-ebb85822787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601a6f-db83-4b60-9c85-575872af601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aff95da9-7c86-4579-9279-96b66d82e97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7a22503-b78a-438a-be64-ebb858227871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84f4d32c-fc11-44df-9d82-04ebcdf8e6f1}" ma:internalName="TaxCatchAll" ma:showField="CatchAllData" ma:web="d7a22503-b78a-438a-be64-ebb85822787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0C37ECF-B1B4-490F-BDA7-689579D5BD2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e601a6f-db83-4b60-9c85-575872af6010"/>
    <ds:schemaRef ds:uri="d7a22503-b78a-438a-be64-ebb85822787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959B31F-223B-460A-8348-69FB936E423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646</TotalTime>
  <Words>634</Words>
  <Application>Microsoft Office PowerPoint</Application>
  <PresentationFormat>Widescreen</PresentationFormat>
  <Paragraphs>104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CCW Cursive Writing 7</vt:lpstr>
      <vt:lpstr>SassoonPrimaryInfant</vt:lpstr>
      <vt:lpstr>Office Theme</vt:lpstr>
      <vt:lpstr>Welcome to Year 3</vt:lpstr>
      <vt:lpstr>School Vision and Values</vt:lpstr>
      <vt:lpstr>Timetable</vt:lpstr>
      <vt:lpstr>English</vt:lpstr>
      <vt:lpstr>Religious Education </vt:lpstr>
      <vt:lpstr>Humanities (Projects)</vt:lpstr>
      <vt:lpstr>Science in Year 3 </vt:lpstr>
      <vt:lpstr>Wider Offering</vt:lpstr>
      <vt:lpstr>Home Learning</vt:lpstr>
      <vt:lpstr>PowerPoint Presentation</vt:lpstr>
      <vt:lpstr>School Uniform</vt:lpstr>
    </vt:vector>
  </TitlesOfParts>
  <Company>The Minster Juniors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Year 3</dc:title>
  <dc:creator>Maiurei Sivachelvam</dc:creator>
  <cp:lastModifiedBy>Marianne Shirley</cp:lastModifiedBy>
  <cp:revision>49</cp:revision>
  <dcterms:created xsi:type="dcterms:W3CDTF">2022-07-04T12:59:50Z</dcterms:created>
  <dcterms:modified xsi:type="dcterms:W3CDTF">2026-09-30T12:27:08Z</dcterms:modified>
</cp:coreProperties>
</file>